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7" r:id="rId3"/>
    <p:sldId id="260" r:id="rId4"/>
    <p:sldId id="266" r:id="rId5"/>
    <p:sldId id="346" r:id="rId7"/>
    <p:sldId id="262" r:id="rId8"/>
    <p:sldId id="264" r:id="rId9"/>
    <p:sldId id="265" r:id="rId10"/>
    <p:sldId id="275" r:id="rId11"/>
    <p:sldId id="295" r:id="rId12"/>
    <p:sldId id="267" r:id="rId13"/>
    <p:sldId id="268" r:id="rId14"/>
    <p:sldId id="269" r:id="rId15"/>
    <p:sldId id="272" r:id="rId16"/>
    <p:sldId id="296" r:id="rId17"/>
    <p:sldId id="344" r:id="rId18"/>
    <p:sldId id="273" r:id="rId19"/>
    <p:sldId id="274" r:id="rId20"/>
    <p:sldId id="276" r:id="rId21"/>
    <p:sldId id="279" r:id="rId22"/>
    <p:sldId id="347" r:id="rId23"/>
    <p:sldId id="271" r:id="rId24"/>
    <p:sldId id="290" r:id="rId25"/>
    <p:sldId id="278" r:id="rId26"/>
    <p:sldId id="281" r:id="rId27"/>
    <p:sldId id="283" r:id="rId28"/>
    <p:sldId id="284" r:id="rId29"/>
    <p:sldId id="285" r:id="rId30"/>
    <p:sldId id="287" r:id="rId31"/>
    <p:sldId id="282" r:id="rId32"/>
    <p:sldId id="289" r:id="rId33"/>
    <p:sldId id="345" r:id="rId34"/>
    <p:sldId id="277" r:id="rId35"/>
    <p:sldId id="291" r:id="rId36"/>
    <p:sldId id="297" r:id="rId37"/>
    <p:sldId id="298" r:id="rId38"/>
    <p:sldId id="288" r:id="rId39"/>
    <p:sldId id="280" r:id="rId40"/>
    <p:sldId id="263" r:id="rId41"/>
    <p:sldId id="34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 autoAdjust="0"/>
    <p:restoredTop sz="73469" autoAdjust="0"/>
  </p:normalViewPr>
  <p:slideViewPr>
    <p:cSldViewPr snapToGrid="0" snapToObjects="1">
      <p:cViewPr varScale="1">
        <p:scale>
          <a:sx n="92" d="100"/>
          <a:sy n="92" d="100"/>
        </p:scale>
        <p:origin x="19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B4FC6-ADD7-A24B-9D98-3DBE87707985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D5095-C00E-9F43-870B-712F631D269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tensorflow.org/tutorials/keras" TargetMode="External"/><Relationship Id="rId3" Type="http://schemas.openxmlformats.org/officeDocument/2006/relationships/hyperlink" Target="https://keras.io/models/sequential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is an open source automation server. Jenkins helps to automate the software development process, with continuous integration.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5095-C00E-9F43-870B-712F631D269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Leverage 3</a:t>
            </a:r>
            <a:r>
              <a:rPr lang="en-US" baseline="30000"/>
              <a:t>rd</a:t>
            </a:r>
            <a:r>
              <a:rPr lang="en-US"/>
              <a:t> party Jenkins plugins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Artifactory</a:t>
            </a: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A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 project </a:t>
            </a:r>
            <a:endParaRPr lang="en-CA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CA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 repositories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5095-C00E-9F43-870B-712F631D269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TensorFlow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err="1"/>
              <a:t>Keras</a:t>
            </a:r>
            <a:r>
              <a:rPr lang="en-US" dirty="0"/>
              <a:t> Sequential model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dirty="0">
                <a:hlinkClick r:id="rId3"/>
              </a:rPr>
              <a:t>https://keras.io/models/sequential/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dirty="0">
                <a:hlinkClick r:id="rId4"/>
              </a:rPr>
              <a:t>https://www.tensorflow.org/tutorials/keras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D5095-C00E-9F43-870B-712F631D269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test frameworks are different</a:t>
            </a:r>
            <a:endParaRPr lang="en-US" dirty="0"/>
          </a:p>
          <a:p>
            <a:r>
              <a:rPr lang="en-US" dirty="0"/>
              <a:t>- no summary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/>
              <a:t>- </a:t>
            </a:r>
            <a:r>
              <a:rPr lang="en-US" sz="1200" dirty="0"/>
              <a:t>Test source open, executed in the open,  results openly available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/>
              <a:t>- Cover different test categories (functional/regression, security, performance, scalability, load/stress), implementations, versions,  platforms</a:t>
            </a: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0" dirty="0"/>
              <a:t>- Evolution: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0" dirty="0"/>
              <a:t>	- refine automation and tools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0" dirty="0"/>
              <a:t>	- remove friction and reduce the process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0" dirty="0"/>
              <a:t>	- review existing/new tests on regular basis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0" dirty="0"/>
              <a:t>	- community awareness of addition/modification/deletion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0" dirty="0"/>
              <a:t>	- </a:t>
            </a:r>
            <a:r>
              <a:rPr lang="en-US" sz="1200" b="0" dirty="0" err="1"/>
              <a:t>codecov</a:t>
            </a:r>
            <a:r>
              <a:rPr lang="en-US" sz="1200" b="0" dirty="0"/>
              <a:t>, heatmap and bug prediction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0" dirty="0"/>
              <a:t>- </a:t>
            </a:r>
            <a:r>
              <a:rPr lang="en-US" b="0" dirty="0"/>
              <a:t>Easily run on local and Jenkins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0" dirty="0"/>
              <a:t>- </a:t>
            </a:r>
            <a:r>
              <a:rPr lang="en-US" b="0" dirty="0"/>
              <a:t>Audit trail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a reactive system which works well in a changing world. </a:t>
            </a:r>
            <a:endParaRPr lang="en-US" dirty="0"/>
          </a:p>
          <a:p>
            <a:endParaRPr lang="en-US" dirty="0"/>
          </a:p>
          <a:p>
            <a:r>
              <a:rPr lang="en-US" dirty="0"/>
              <a:t>latitude to cover tests that may use significant different test frameworks</a:t>
            </a:r>
            <a:endParaRPr lang="en-US" dirty="0"/>
          </a:p>
          <a:p>
            <a:r>
              <a:rPr lang="en-US" dirty="0"/>
              <a:t>flexible to specify and test against different requirements</a:t>
            </a:r>
            <a:endParaRPr lang="en-US" dirty="0"/>
          </a:p>
          <a:p>
            <a:r>
              <a:rPr lang="en-US" dirty="0"/>
              <a:t>a common way to easily add, group, exclude and execute tests</a:t>
            </a:r>
            <a:endParaRPr lang="en-US" dirty="0"/>
          </a:p>
          <a:p>
            <a:r>
              <a:rPr lang="en-US" dirty="0"/>
              <a:t>test results to have same look &amp; feel</a:t>
            </a:r>
            <a:endParaRPr lang="en-US" dirty="0"/>
          </a:p>
          <a:p>
            <a:r>
              <a:rPr lang="en-US" dirty="0"/>
              <a:t>Simple to be integrated with any build system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Slice and dice</a:t>
            </a:r>
            <a:endParaRPr lang="en-US" dirty="0"/>
          </a:p>
          <a:p>
            <a:r>
              <a:rPr lang="en-US" dirty="0"/>
              <a:t>Different levels of granularity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Group, categorize, tag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8FC0-E726-41CB-A553-CD884FC91BC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Confidential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66067" y="136525"/>
            <a:ext cx="7768167" cy="449262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i="1"/>
            </a:lvl1pPr>
          </a:lstStyle>
          <a:p>
            <a:pPr lvl="0"/>
            <a:r>
              <a:rPr lang="en-US" dirty="0"/>
              <a:t>Click to add session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5416" y="172921"/>
            <a:ext cx="2520627" cy="7911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8" Type="http://schemas.openxmlformats.org/officeDocument/2006/relationships/theme" Target="../theme/theme1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5643-5A09-9A49-8FEF-F2F582F814A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1D036-06C2-7043-991E-E67055C7C1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5.xml"/><Relationship Id="rId2" Type="http://schemas.openxmlformats.org/officeDocument/2006/relationships/hyperlink" Target="https://github.com/AdoptOpenJDK/openjdk-tests" TargetMode="Externa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5.png"/><Relationship Id="rId1" Type="http://schemas.openxmlformats.org/officeDocument/2006/relationships/hyperlink" Target="https://ci.adoptopenjdk.net/view/Test_openjdk/" TargetMode="Externa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hyperlink" Target="https://github.com/AdoptOpenJDK/openjdk-test-tools" TargetMode="External"/><Relationship Id="rId1" Type="http://schemas.openxmlformats.org/officeDocument/2006/relationships/hyperlink" Target="https://trss.adoptopenjdk.ne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5.xml"/><Relationship Id="rId6" Type="http://schemas.openxmlformats.org/officeDocument/2006/relationships/hyperlink" Target="https://eclipse-omr.org/blog/" TargetMode="External"/><Relationship Id="rId5" Type="http://schemas.openxmlformats.org/officeDocument/2006/relationships/hyperlink" Target="https://blog.openj9.org/" TargetMode="External"/><Relationship Id="rId4" Type="http://schemas.openxmlformats.org/officeDocument/2006/relationships/hyperlink" Target="https://blog.adoptopenjdk.net/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46.xml"/><Relationship Id="rId5" Type="http://schemas.openxmlformats.org/officeDocument/2006/relationships/image" Target="../media/image32.png"/><Relationship Id="rId4" Type="http://schemas.openxmlformats.org/officeDocument/2006/relationships/hyperlink" Target="https://github.com/eclipse/openj9" TargetMode="External"/><Relationship Id="rId3" Type="http://schemas.openxmlformats.org/officeDocument/2006/relationships/hyperlink" Target="https://github.com/AdoptOpenJDK/openjdk-test-tools" TargetMode="External"/><Relationship Id="rId2" Type="http://schemas.openxmlformats.org/officeDocument/2006/relationships/hyperlink" Target="https://github.com/AdoptOpenJDK/openjdk-tests" TargetMode="External"/><Relationship Id="rId1" Type="http://schemas.openxmlformats.org/officeDocument/2006/relationships/hyperlink" Target="https://adoptopenjdk.net/" TargetMode="Externa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543339" y="1756632"/>
            <a:ext cx="715978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CA" sz="4400" dirty="0"/>
              <a:t>Dealing with </a:t>
            </a:r>
            <a:endParaRPr lang="en-CA" sz="4400" dirty="0"/>
          </a:p>
          <a:p>
            <a:r>
              <a:rPr lang="en-CA" sz="4400" dirty="0"/>
              <a:t>Verification Data Overload</a:t>
            </a:r>
            <a:endParaRPr lang="en-US" sz="4400" dirty="0"/>
          </a:p>
        </p:txBody>
      </p:sp>
      <p:sp>
        <p:nvSpPr>
          <p:cNvPr id="3" name="Title 1"/>
          <p:cNvSpPr txBox="1"/>
          <p:nvPr/>
        </p:nvSpPr>
        <p:spPr>
          <a:xfrm>
            <a:off x="543339" y="2823593"/>
            <a:ext cx="5045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Lan Xia &amp; </a:t>
            </a:r>
            <a:r>
              <a:rPr lang="en-US" sz="2000" dirty="0" err="1"/>
              <a:t>Renfei</a:t>
            </a:r>
            <a:r>
              <a:rPr lang="en-US" sz="2000" dirty="0"/>
              <a:t> Wang </a:t>
            </a:r>
            <a:endParaRPr lang="en-US" sz="2000" dirty="0"/>
          </a:p>
          <a:p>
            <a:r>
              <a:rPr lang="en-CA" sz="2000" dirty="0"/>
              <a:t>Runtime Technologies </a:t>
            </a:r>
            <a:endParaRPr lang="en-CA" sz="2000" dirty="0"/>
          </a:p>
          <a:p>
            <a:r>
              <a:rPr lang="en-US" sz="2000" dirty="0"/>
              <a:t>June 2019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Innovate and Collaborate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Reactive systems</a:t>
            </a:r>
            <a:endParaRPr lang="en-US"/>
          </a:p>
          <a:p>
            <a:pPr lvl="1"/>
            <a:r>
              <a:rPr lang="en-US"/>
              <a:t>Latitude</a:t>
            </a:r>
            <a:endParaRPr lang="en-US"/>
          </a:p>
          <a:p>
            <a:pPr lvl="1"/>
            <a:r>
              <a:rPr lang="en-US"/>
              <a:t>Flexible</a:t>
            </a:r>
            <a:endParaRPr lang="en-US"/>
          </a:p>
          <a:p>
            <a:pPr lvl="1"/>
            <a:r>
              <a:rPr lang="en-US"/>
              <a:t>Common</a:t>
            </a:r>
            <a:endParaRPr lang="en-US"/>
          </a:p>
          <a:p>
            <a:pPr lvl="1"/>
            <a:r>
              <a:rPr lang="en-US"/>
              <a:t>Standardized</a:t>
            </a:r>
            <a:endParaRPr lang="en-US"/>
          </a:p>
          <a:p>
            <a:pPr lvl="1"/>
            <a:r>
              <a:rPr lang="en-US"/>
              <a:t>Simple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 descr="LowRes Original-347066914.347066917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67" y="1690688"/>
            <a:ext cx="48260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Testcases/groups</a:t>
            </a:r>
            <a:endParaRPr lang="en-US" altLang="zh-CN" dirty="0"/>
          </a:p>
          <a:p>
            <a:r>
              <a:rPr lang="en-US" dirty="0"/>
              <a:t>Different levels</a:t>
            </a:r>
            <a:endParaRPr lang="en-US" dirty="0"/>
          </a:p>
          <a:p>
            <a:r>
              <a:rPr lang="en-US" dirty="0"/>
              <a:t>Different versions</a:t>
            </a:r>
            <a:endParaRPr lang="en-US" dirty="0"/>
          </a:p>
          <a:p>
            <a:r>
              <a:rPr lang="en-US" dirty="0"/>
              <a:t>Different implementations</a:t>
            </a:r>
            <a:endParaRPr lang="en-US" dirty="0"/>
          </a:p>
          <a:p>
            <a:r>
              <a:rPr lang="en-US" dirty="0"/>
              <a:t>Different iterations</a:t>
            </a:r>
            <a:endParaRPr lang="en-US" dirty="0"/>
          </a:p>
          <a:p>
            <a:r>
              <a:rPr lang="en-US" dirty="0"/>
              <a:t>Different features</a:t>
            </a:r>
            <a:endParaRPr lang="en-US" dirty="0"/>
          </a:p>
          <a:p>
            <a:r>
              <a:rPr lang="en-US" dirty="0"/>
              <a:t>With/Without native test image</a:t>
            </a:r>
            <a:endParaRPr lang="en-US" dirty="0"/>
          </a:p>
          <a:p>
            <a:r>
              <a:rPr lang="en-US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11581" y="2309363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sanity/extended/special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1581" y="2853874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8/11/12…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11581" y="3372533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openj9/hotspot/sap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11581" y="3917044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1/2/n…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11581" y="4449587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AOT/JITAAS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11581" y="1842578"/>
            <a:ext cx="4473278" cy="365124"/>
          </a:xfrm>
          <a:prstGeom prst="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functional/system/</a:t>
            </a:r>
            <a:r>
              <a:rPr lang="en-US" dirty="0" err="1">
                <a:solidFill>
                  <a:schemeClr val="bg1"/>
                </a:solidFill>
              </a:rPr>
              <a:t>openjdk</a:t>
            </a:r>
            <a:r>
              <a:rPr lang="en-US" dirty="0">
                <a:solidFill>
                  <a:schemeClr val="bg1"/>
                </a:solidFill>
              </a:rPr>
              <a:t>/perf/external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Consolidate and Curate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95607" y="1690688"/>
            <a:ext cx="8135858" cy="2050227"/>
            <a:chOff x="457200" y="4659983"/>
            <a:chExt cx="6245192" cy="2050227"/>
          </a:xfrm>
        </p:grpSpPr>
        <p:sp>
          <p:nvSpPr>
            <p:cNvPr id="8" name="Rectangle 7"/>
            <p:cNvSpPr/>
            <p:nvPr/>
          </p:nvSpPr>
          <p:spPr>
            <a:xfrm>
              <a:off x="457200" y="4673619"/>
              <a:ext cx="895925" cy="91531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functional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3719" y="4673619"/>
              <a:ext cx="895925" cy="91531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openjdk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06467" y="4687715"/>
              <a:ext cx="895925" cy="901217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perf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22472" y="4673619"/>
              <a:ext cx="895925" cy="91531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external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38477" y="4659983"/>
              <a:ext cx="895925" cy="92894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/>
                  </a:solidFill>
                </a:rPr>
                <a:t>system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7200" y="6345086"/>
              <a:ext cx="6245192" cy="365124"/>
            </a:xfrm>
            <a:prstGeom prst="rect">
              <a:avLst/>
            </a:prstGeom>
            <a:gradFill>
              <a:gsLst>
                <a:gs pos="0">
                  <a:schemeClr val="accent6">
                    <a:lumMod val="67000"/>
                  </a:schemeClr>
                </a:gs>
                <a:gs pos="22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TestKitGen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7201" y="5666868"/>
              <a:ext cx="887685" cy="542355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testNG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cmdlinetester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238476" y="5672586"/>
              <a:ext cx="895925" cy="538574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STF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22471" y="5671179"/>
              <a:ext cx="895925" cy="53998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junit</a:t>
              </a:r>
              <a:r>
                <a:rPr lang="en-US" sz="1200" dirty="0">
                  <a:solidFill>
                    <a:schemeClr val="tx1"/>
                  </a:solidFill>
                </a:rPr>
                <a:t> &amp; others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06467" y="5661085"/>
              <a:ext cx="895925" cy="54813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Assorted benchmarks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43718" y="5664867"/>
              <a:ext cx="895925" cy="538573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Jtreg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testNG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Line Callout 1 (Accent Bar) 20"/>
          <p:cNvSpPr/>
          <p:nvPr/>
        </p:nvSpPr>
        <p:spPr>
          <a:xfrm rot="18393919" flipH="1">
            <a:off x="960695" y="5122112"/>
            <a:ext cx="1642691" cy="720106"/>
          </a:xfrm>
          <a:prstGeom prst="accentCallout1">
            <a:avLst>
              <a:gd name="adj1" fmla="val -8767"/>
              <a:gd name="adj2" fmla="val -8149"/>
              <a:gd name="adj3" fmla="val -67650"/>
              <a:gd name="adj4" fmla="val -4386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</a:rPr>
              <a:t>make _functional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2" name="Line Callout 1 (Accent Bar) 21"/>
          <p:cNvSpPr/>
          <p:nvPr/>
        </p:nvSpPr>
        <p:spPr>
          <a:xfrm rot="18393919" flipH="1">
            <a:off x="2778479" y="5122113"/>
            <a:ext cx="1642691" cy="720106"/>
          </a:xfrm>
          <a:prstGeom prst="accentCallout1">
            <a:avLst>
              <a:gd name="adj1" fmla="val -8767"/>
              <a:gd name="adj2" fmla="val -8149"/>
              <a:gd name="adj3" fmla="val -67650"/>
              <a:gd name="adj4" fmla="val -4386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</a:rPr>
              <a:t>make _</a:t>
            </a:r>
            <a:r>
              <a:rPr lang="en-US" sz="1600" err="1">
                <a:solidFill>
                  <a:srgbClr val="000000"/>
                </a:solidFill>
              </a:rPr>
              <a:t>openjdk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3" name="Line Callout 1 (Accent Bar) 22"/>
          <p:cNvSpPr/>
          <p:nvPr/>
        </p:nvSpPr>
        <p:spPr>
          <a:xfrm rot="18393919" flipH="1">
            <a:off x="4686202" y="5122113"/>
            <a:ext cx="1642691" cy="720106"/>
          </a:xfrm>
          <a:prstGeom prst="accentCallout1">
            <a:avLst>
              <a:gd name="adj1" fmla="val -8767"/>
              <a:gd name="adj2" fmla="val -8149"/>
              <a:gd name="adj3" fmla="val -67650"/>
              <a:gd name="adj4" fmla="val -4386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</a:rPr>
              <a:t>make _system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4" name="Line Callout 1 (Accent Bar) 23"/>
          <p:cNvSpPr/>
          <p:nvPr/>
        </p:nvSpPr>
        <p:spPr>
          <a:xfrm rot="18393919" flipH="1">
            <a:off x="6309291" y="5124928"/>
            <a:ext cx="1642691" cy="720106"/>
          </a:xfrm>
          <a:prstGeom prst="accentCallout1">
            <a:avLst>
              <a:gd name="adj1" fmla="val -8767"/>
              <a:gd name="adj2" fmla="val -8149"/>
              <a:gd name="adj3" fmla="val -67650"/>
              <a:gd name="adj4" fmla="val -4386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</a:rPr>
              <a:t>make _external</a:t>
            </a: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6" name="Line Callout 1 (Accent Bar) 25"/>
          <p:cNvSpPr/>
          <p:nvPr/>
        </p:nvSpPr>
        <p:spPr>
          <a:xfrm rot="18393919" flipH="1">
            <a:off x="8031626" y="5122113"/>
            <a:ext cx="1642691" cy="720106"/>
          </a:xfrm>
          <a:prstGeom prst="accentCallout1">
            <a:avLst>
              <a:gd name="adj1" fmla="val -8767"/>
              <a:gd name="adj2" fmla="val -8149"/>
              <a:gd name="adj3" fmla="val -67650"/>
              <a:gd name="adj4" fmla="val -4386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0000"/>
                </a:solidFill>
              </a:rPr>
              <a:t>make _perf</a:t>
            </a:r>
            <a:endParaRPr lang="en-US"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Framework (</a:t>
            </a:r>
            <a:r>
              <a:rPr lang="en-US" err="1"/>
              <a:t>TestKitGen</a:t>
            </a:r>
            <a:r>
              <a:rPr lang="en-US"/>
              <a:t>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49" y="1513582"/>
            <a:ext cx="2316814" cy="4553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88" y="1513582"/>
            <a:ext cx="5912504" cy="47509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4263608" y="2671881"/>
            <a:ext cx="3368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&amp; Granularity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354263"/>
          </a:xfrm>
        </p:spPr>
        <p:txBody>
          <a:bodyPr/>
          <a:lstStyle/>
          <a:p>
            <a:r>
              <a:rPr lang="en-US" sz="2400" dirty="0"/>
              <a:t>group=</a:t>
            </a:r>
            <a:r>
              <a:rPr lang="en-US" sz="2400" dirty="0" err="1"/>
              <a:t>openjdk</a:t>
            </a:r>
            <a:endParaRPr lang="en-US" sz="2400" dirty="0"/>
          </a:p>
          <a:p>
            <a:r>
              <a:rPr lang="en-US" sz="2400" dirty="0"/>
              <a:t>levels=</a:t>
            </a:r>
            <a:r>
              <a:rPr lang="en-US" sz="2400" dirty="0" err="1"/>
              <a:t>sanity.openjdk</a:t>
            </a:r>
            <a:r>
              <a:rPr lang="en-US" sz="2400" dirty="0"/>
              <a:t>, </a:t>
            </a:r>
            <a:r>
              <a:rPr lang="en-US" sz="2400" dirty="0" err="1"/>
              <a:t>extended.openjdk</a:t>
            </a:r>
            <a:r>
              <a:rPr lang="en-US" sz="2400" dirty="0"/>
              <a:t>, </a:t>
            </a:r>
            <a:r>
              <a:rPr lang="en-US" sz="2400" dirty="0" err="1"/>
              <a:t>special.openjdk</a:t>
            </a:r>
            <a:endParaRPr lang="en-US" sz="2400" dirty="0"/>
          </a:p>
          <a:p>
            <a:r>
              <a:rPr lang="en-US" sz="2400" dirty="0"/>
              <a:t>targets=tests in playlist file</a:t>
            </a:r>
            <a:endParaRPr lang="en-US" sz="2400" dirty="0"/>
          </a:p>
          <a:p>
            <a:pPr lvl="1"/>
            <a:r>
              <a:rPr lang="en-US" sz="2000" dirty="0" err="1"/>
              <a:t>jdk_awt</a:t>
            </a:r>
            <a:r>
              <a:rPr lang="en-US" sz="2000" dirty="0"/>
              <a:t>, </a:t>
            </a:r>
            <a:r>
              <a:rPr lang="en-US" sz="2000" dirty="0" err="1"/>
              <a:t>jdk_math</a:t>
            </a:r>
            <a:r>
              <a:rPr lang="en-US" sz="2000" dirty="0"/>
              <a:t>, </a:t>
            </a:r>
            <a:r>
              <a:rPr lang="en-US" sz="2000" dirty="0" err="1"/>
              <a:t>jdk_lang</a:t>
            </a:r>
            <a:r>
              <a:rPr lang="en-US" sz="2000" dirty="0"/>
              <a:t>, etc.</a:t>
            </a:r>
            <a:endParaRPr lang="en-US" sz="2000" dirty="0"/>
          </a:p>
          <a:p>
            <a:r>
              <a:rPr lang="en-US" sz="2400" dirty="0" err="1"/>
              <a:t>jdk_custom</a:t>
            </a:r>
            <a:r>
              <a:rPr lang="en-US" sz="2400" dirty="0"/>
              <a:t>=CUSTOM_TARGET </a:t>
            </a:r>
            <a:r>
              <a:rPr lang="en-US" sz="2400" dirty="0" err="1"/>
              <a:t>env</a:t>
            </a:r>
            <a:r>
              <a:rPr lang="en-US" sz="2400" dirty="0"/>
              <a:t> </a:t>
            </a:r>
            <a:r>
              <a:rPr lang="en-US" sz="2400" dirty="0" err="1"/>
              <a:t>var</a:t>
            </a:r>
            <a:r>
              <a:rPr lang="en-US" sz="2400" dirty="0"/>
              <a:t> </a:t>
            </a:r>
            <a:endParaRPr lang="en-US" sz="2400" dirty="0"/>
          </a:p>
          <a:p>
            <a:pPr lvl="1"/>
            <a:r>
              <a:rPr lang="en-US" sz="2000" dirty="0"/>
              <a:t>set to individual directories or classes</a:t>
            </a: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8585" y="4407759"/>
            <a:ext cx="8170333" cy="31369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openjdk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8584" y="4771340"/>
            <a:ext cx="2963333" cy="28022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sanity.openjdk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8584" y="5147509"/>
            <a:ext cx="631614" cy="280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8584" y="5535052"/>
            <a:ext cx="45719" cy="28022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1 (Accent Bar) 10"/>
          <p:cNvSpPr/>
          <p:nvPr/>
        </p:nvSpPr>
        <p:spPr>
          <a:xfrm>
            <a:off x="2832541" y="5374009"/>
            <a:ext cx="1693336" cy="214751"/>
          </a:xfrm>
          <a:prstGeom prst="accentCallout1">
            <a:avLst>
              <a:gd name="adj1" fmla="val 18750"/>
              <a:gd name="adj2" fmla="val -3333"/>
              <a:gd name="adj3" fmla="val -20000"/>
              <a:gd name="adj4" fmla="val -5762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jdk_math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Line Callout 1 (Accent Bar) 11"/>
          <p:cNvSpPr/>
          <p:nvPr/>
        </p:nvSpPr>
        <p:spPr>
          <a:xfrm>
            <a:off x="2832541" y="5668629"/>
            <a:ext cx="4995337" cy="200152"/>
          </a:xfrm>
          <a:prstGeom prst="accentCallout1">
            <a:avLst>
              <a:gd name="adj1" fmla="val 35417"/>
              <a:gd name="adj2" fmla="val -706"/>
              <a:gd name="adj3" fmla="val 24436"/>
              <a:gd name="adj4" fmla="val -3179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Java/math/</a:t>
            </a:r>
            <a:r>
              <a:rPr lang="en-US" sz="1600" dirty="0" err="1">
                <a:solidFill>
                  <a:schemeClr val="tx1"/>
                </a:solidFill>
              </a:rPr>
              <a:t>BigDecimal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NegateTests.java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117824" y="1919288"/>
            <a:ext cx="3310359" cy="402718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AdoptOpenJDK CI Pipeline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42996" y="3759259"/>
            <a:ext cx="1145894" cy="34724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  <a:endParaRPr lang="en-US" dirty="0"/>
          </a:p>
        </p:txBody>
      </p:sp>
      <p:cxnSp>
        <p:nvCxnSpPr>
          <p:cNvPr id="11" name="Straight Connector 10"/>
          <p:cNvCxnSpPr>
            <a:stCxn id="19" idx="3"/>
            <a:endCxn id="12" idx="1"/>
          </p:cNvCxnSpPr>
          <p:nvPr/>
        </p:nvCxnSpPr>
        <p:spPr>
          <a:xfrm flipV="1">
            <a:off x="6428183" y="3925920"/>
            <a:ext cx="1204894" cy="6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7633077" y="3752300"/>
            <a:ext cx="1145894" cy="34724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918279" y="2429626"/>
            <a:ext cx="1368919" cy="347240"/>
          </a:xfrm>
          <a:prstGeom prst="round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openjdk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918280" y="3103067"/>
            <a:ext cx="1368920" cy="347240"/>
          </a:xfrm>
          <a:prstGeom prst="round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918280" y="3776508"/>
            <a:ext cx="1368920" cy="347240"/>
          </a:xfrm>
          <a:prstGeom prst="round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918279" y="4449949"/>
            <a:ext cx="1368920" cy="347240"/>
          </a:xfrm>
          <a:prstGeom prst="round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918278" y="5054480"/>
            <a:ext cx="1368920" cy="347240"/>
          </a:xfrm>
          <a:prstGeom prst="roundRect">
            <a:avLst/>
          </a:prstGeom>
          <a:gradFill>
            <a:gsLst>
              <a:gs pos="0">
                <a:schemeClr val="accent6">
                  <a:lumMod val="67000"/>
                </a:schemeClr>
              </a:gs>
              <a:gs pos="22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52878" y="2053860"/>
            <a:ext cx="7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  <a:endParaRPr lang="en-US" dirty="0"/>
          </a:p>
        </p:txBody>
      </p:sp>
      <p:cxnSp>
        <p:nvCxnSpPr>
          <p:cNvPr id="21" name="Straight Connector 20"/>
          <p:cNvCxnSpPr>
            <a:stCxn id="5" idx="3"/>
            <a:endCxn id="19" idx="1"/>
          </p:cNvCxnSpPr>
          <p:nvPr/>
        </p:nvCxnSpPr>
        <p:spPr>
          <a:xfrm>
            <a:off x="1688890" y="3932879"/>
            <a:ext cx="142893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ultiply 26"/>
          <p:cNvSpPr/>
          <p:nvPr/>
        </p:nvSpPr>
        <p:spPr>
          <a:xfrm>
            <a:off x="2115205" y="3776509"/>
            <a:ext cx="404325" cy="347239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6798372" y="3752300"/>
            <a:ext cx="404325" cy="347239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ular Callout 29"/>
          <p:cNvSpPr/>
          <p:nvPr/>
        </p:nvSpPr>
        <p:spPr>
          <a:xfrm>
            <a:off x="7291579" y="2072666"/>
            <a:ext cx="1782973" cy="859414"/>
          </a:xfrm>
          <a:prstGeom prst="wedgeRoundRectCallout">
            <a:avLst>
              <a:gd name="adj1" fmla="val -124577"/>
              <a:gd name="adj2" fmla="val 63762"/>
              <a:gd name="adj3" fmla="val 16667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Run in parallel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27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Jenkins scripts for testing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897" y="1580235"/>
            <a:ext cx="5359103" cy="44004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69423" y="1728004"/>
            <a:ext cx="58225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Repo: </a:t>
            </a:r>
            <a:r>
              <a:rPr lang="en-CA" sz="2000" dirty="0">
                <a:hlinkClick r:id="rId2"/>
              </a:rPr>
              <a:t>https://github.com/AdoptOpenJDK/openjdk-tests</a:t>
            </a:r>
            <a:endParaRPr lang="en-CA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One script (</a:t>
            </a:r>
            <a:r>
              <a:rPr lang="en-US" sz="2800" dirty="0" err="1"/>
              <a:t>JenkinsfileBase</a:t>
            </a:r>
            <a:r>
              <a:rPr lang="en-US" sz="2800" dirty="0"/>
              <a:t>) for all test builds: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Nightly/release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Pull Request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Promotion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Personal/Grinder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860854" y="1714557"/>
            <a:ext cx="1169652" cy="3111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Survey of Tests: </a:t>
            </a:r>
            <a:r>
              <a:rPr lang="en-US">
                <a:hlinkClick r:id="rId1"/>
              </a:rPr>
              <a:t>ci.adoptopenjdk.net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066" y="1556836"/>
            <a:ext cx="5177481" cy="46324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64227" y="3015049"/>
            <a:ext cx="757881" cy="2150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43849" y="3861136"/>
            <a:ext cx="234778" cy="2150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43849" y="5098458"/>
            <a:ext cx="271849" cy="2150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66486" y="5917305"/>
            <a:ext cx="967946" cy="2329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8610600" y="2451192"/>
            <a:ext cx="2456996" cy="1557839"/>
          </a:xfrm>
          <a:prstGeom prst="wedgeRoundRectCallout">
            <a:avLst>
              <a:gd name="adj1" fmla="val -83854"/>
              <a:gd name="adj2" fmla="val 36317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Categorize</a:t>
            </a:r>
            <a:r>
              <a:rPr lang="en-US" dirty="0">
                <a:solidFill>
                  <a:schemeClr val="accent6"/>
                </a:solidFill>
              </a:rPr>
              <a:t> test builds based on JDK Version, JDK </a:t>
            </a:r>
            <a:r>
              <a:rPr lang="en-US" dirty="0" err="1">
                <a:solidFill>
                  <a:schemeClr val="accent6"/>
                </a:solidFill>
              </a:rPr>
              <a:t>Impl</a:t>
            </a:r>
            <a:r>
              <a:rPr lang="en-US" dirty="0">
                <a:solidFill>
                  <a:schemeClr val="accent6"/>
                </a:solidFill>
              </a:rPr>
              <a:t>, test category and platform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TAP &amp; JUnit Plugin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264" y="1596962"/>
            <a:ext cx="4868563" cy="4580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816" y="1596962"/>
            <a:ext cx="6137082" cy="430177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738728" y="5898732"/>
            <a:ext cx="2456996" cy="710366"/>
          </a:xfrm>
          <a:prstGeom prst="wedgeRoundRectCallout">
            <a:avLst>
              <a:gd name="adj1" fmla="val -132453"/>
              <a:gd name="adj2" fmla="val -41131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Standardize </a:t>
            </a:r>
            <a:r>
              <a:rPr lang="en-US" dirty="0">
                <a:solidFill>
                  <a:schemeClr val="accent6"/>
                </a:solidFill>
              </a:rPr>
              <a:t>output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Archive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3541"/>
            <a:ext cx="10515600" cy="4351338"/>
          </a:xfrm>
        </p:spPr>
        <p:txBody>
          <a:bodyPr/>
          <a:lstStyle/>
          <a:p>
            <a:r>
              <a:rPr lang="en-US" dirty="0"/>
              <a:t>Archive test data from failed tests onto Jenkins master or Artifactory:</a:t>
            </a:r>
            <a:endParaRPr lang="en-US" dirty="0"/>
          </a:p>
          <a:p>
            <a:pPr lvl="1"/>
            <a:r>
              <a:rPr lang="en-US" dirty="0"/>
              <a:t>Test logs/output files</a:t>
            </a:r>
            <a:endParaRPr lang="en-US" dirty="0"/>
          </a:p>
          <a:p>
            <a:pPr lvl="1"/>
            <a:r>
              <a:rPr lang="en-CA" dirty="0"/>
              <a:t>Diagnostic files (core/trace/</a:t>
            </a:r>
            <a:r>
              <a:rPr lang="en-CA" dirty="0" err="1"/>
              <a:t>javacore</a:t>
            </a:r>
            <a:r>
              <a:rPr lang="en-CA" dirty="0"/>
              <a:t> files)</a:t>
            </a:r>
            <a:endParaRPr lang="en-CA" dirty="0"/>
          </a:p>
          <a:p>
            <a:pPr lvl="1"/>
            <a:r>
              <a:rPr lang="en-US" dirty="0"/>
              <a:t>TAP file, JUnit *.</a:t>
            </a:r>
            <a:r>
              <a:rPr lang="en-US" dirty="0" err="1"/>
              <a:t>jtr</a:t>
            </a:r>
            <a:r>
              <a:rPr lang="en-US" dirty="0"/>
              <a:t>, *.xml files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66067" y="136525"/>
            <a:ext cx="7768167" cy="449262"/>
          </a:xfrm>
        </p:spPr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8610600" y="2667572"/>
            <a:ext cx="2456996" cy="1165354"/>
          </a:xfrm>
          <a:prstGeom prst="wedgeRoundRectCallout">
            <a:avLst>
              <a:gd name="adj1" fmla="val -187996"/>
              <a:gd name="adj2" fmla="val -82439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Minimize </a:t>
            </a:r>
            <a:r>
              <a:rPr lang="en-US" dirty="0">
                <a:solidFill>
                  <a:schemeClr val="accent6"/>
                </a:solidFill>
              </a:rPr>
              <a:t>stored artifacts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Scope</a:t>
            </a:r>
            <a:endParaRPr lang="en-US"/>
          </a:p>
          <a:p>
            <a:r>
              <a:rPr lang="en-US"/>
              <a:t>Test Framework (</a:t>
            </a:r>
            <a:r>
              <a:rPr lang="en-US" err="1"/>
              <a:t>TestKitGen</a:t>
            </a:r>
            <a:r>
              <a:rPr lang="en-US"/>
              <a:t>)</a:t>
            </a:r>
            <a:endParaRPr lang="en-US"/>
          </a:p>
          <a:p>
            <a:r>
              <a:rPr lang="en-US"/>
              <a:t>Jenkins builds</a:t>
            </a:r>
            <a:endParaRPr lang="en-US"/>
          </a:p>
          <a:p>
            <a:r>
              <a:rPr lang="en-US"/>
              <a:t>Test Result Summary Service (TRSS)</a:t>
            </a:r>
            <a:endParaRPr lang="en-US"/>
          </a:p>
          <a:p>
            <a:r>
              <a:rPr lang="en-US"/>
              <a:t>Data Refinery Experiments</a:t>
            </a:r>
            <a:endParaRPr lang="en-US"/>
          </a:p>
          <a:p>
            <a:r>
              <a:rPr lang="en-US"/>
              <a:t>Plans Forward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Result Summary Service (TRSS)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Monitors multiple Jenkins servers</a:t>
            </a:r>
            <a:endParaRPr lang="en-US" dirty="0"/>
          </a:p>
          <a:p>
            <a:r>
              <a:rPr lang="en-US" dirty="0"/>
              <a:t>Personalized Dashboard</a:t>
            </a:r>
            <a:endParaRPr lang="en-US" dirty="0"/>
          </a:p>
          <a:p>
            <a:r>
              <a:rPr lang="en-CA" dirty="0"/>
              <a:t>Provide filtering, sorting, comparing and searching feature</a:t>
            </a:r>
            <a:endParaRPr lang="en-US" dirty="0"/>
          </a:p>
          <a:p>
            <a:r>
              <a:rPr lang="en-CA" dirty="0"/>
              <a:t>Provide history for triaging and performance trends</a:t>
            </a:r>
            <a:endParaRPr lang="en-CA" dirty="0"/>
          </a:p>
          <a:p>
            <a:r>
              <a:rPr lang="en-CA" dirty="0"/>
              <a:t>Available at </a:t>
            </a:r>
            <a:r>
              <a:rPr lang="en-CA" dirty="0">
                <a:hlinkClick r:id="rId1"/>
              </a:rPr>
              <a:t>https://trss.adoptopenjdk.net/</a:t>
            </a:r>
            <a:endParaRPr lang="en-CA" dirty="0"/>
          </a:p>
          <a:p>
            <a:r>
              <a:rPr lang="en-US" dirty="0"/>
              <a:t>Git repo: </a:t>
            </a:r>
            <a:r>
              <a:rPr lang="en-CA" dirty="0">
                <a:hlinkClick r:id="rId2"/>
              </a:rPr>
              <a:t>https://github.com/AdoptOpenJDK/openjdk-test-tools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986129" y="1407268"/>
            <a:ext cx="5687567" cy="34028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87928" y="3631939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frontend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627163" y="1918044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backend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367401" y="2571856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backend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194527" y="3329053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backend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40184" y="141974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TRSS Server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250003" y="3649683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Client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5" name="Straight Connector 24"/>
          <p:cNvCxnSpPr>
            <a:stCxn id="24" idx="3"/>
            <a:endCxn id="14" idx="1"/>
          </p:cNvCxnSpPr>
          <p:nvPr/>
        </p:nvCxnSpPr>
        <p:spPr>
          <a:xfrm flipV="1">
            <a:off x="3463024" y="4113853"/>
            <a:ext cx="1024904" cy="17744"/>
          </a:xfrm>
          <a:prstGeom prst="line">
            <a:avLst/>
          </a:prstGeom>
          <a:ln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250004" y="1918043"/>
            <a:ext cx="1213021" cy="963827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Multiple Jenkins Servers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7" name="Straight Connector 26"/>
          <p:cNvCxnSpPr>
            <a:stCxn id="26" idx="3"/>
            <a:endCxn id="14" idx="1"/>
          </p:cNvCxnSpPr>
          <p:nvPr/>
        </p:nvCxnSpPr>
        <p:spPr>
          <a:xfrm>
            <a:off x="3463025" y="2399957"/>
            <a:ext cx="1024903" cy="1713896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>
            <a:off x="6116416" y="5345264"/>
            <a:ext cx="1222957" cy="1315741"/>
          </a:xfrm>
          <a:prstGeom prst="can">
            <a:avLst/>
          </a:prstGeom>
          <a:gradFill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MongoDB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0" name="Straight Connector 29"/>
          <p:cNvCxnSpPr>
            <a:stCxn id="29" idx="1"/>
          </p:cNvCxnSpPr>
          <p:nvPr/>
        </p:nvCxnSpPr>
        <p:spPr>
          <a:xfrm flipH="1" flipV="1">
            <a:off x="5700949" y="4146015"/>
            <a:ext cx="1026946" cy="1199249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29" idx="1"/>
          </p:cNvCxnSpPr>
          <p:nvPr/>
        </p:nvCxnSpPr>
        <p:spPr>
          <a:xfrm flipH="1">
            <a:off x="6727895" y="2881871"/>
            <a:ext cx="505779" cy="2463393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" idx="2"/>
            <a:endCxn id="29" idx="1"/>
          </p:cNvCxnSpPr>
          <p:nvPr/>
        </p:nvCxnSpPr>
        <p:spPr>
          <a:xfrm flipH="1">
            <a:off x="6727895" y="3535683"/>
            <a:ext cx="1246017" cy="1809581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9" idx="1"/>
          </p:cNvCxnSpPr>
          <p:nvPr/>
        </p:nvCxnSpPr>
        <p:spPr>
          <a:xfrm flipH="1">
            <a:off x="6727895" y="4308410"/>
            <a:ext cx="2073142" cy="1036854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3"/>
            <a:endCxn id="15" idx="1"/>
          </p:cNvCxnSpPr>
          <p:nvPr/>
        </p:nvCxnSpPr>
        <p:spPr>
          <a:xfrm>
            <a:off x="3463025" y="2399957"/>
            <a:ext cx="3164138" cy="1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3"/>
            <a:endCxn id="19" idx="1"/>
          </p:cNvCxnSpPr>
          <p:nvPr/>
        </p:nvCxnSpPr>
        <p:spPr>
          <a:xfrm>
            <a:off x="3463025" y="2399957"/>
            <a:ext cx="3904376" cy="653813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6" idx="3"/>
            <a:endCxn id="21" idx="1"/>
          </p:cNvCxnSpPr>
          <p:nvPr/>
        </p:nvCxnSpPr>
        <p:spPr>
          <a:xfrm>
            <a:off x="3463025" y="2399957"/>
            <a:ext cx="4731502" cy="1411010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/>
          </a:bodyPr>
          <a:lstStyle/>
          <a:p>
            <a:r>
              <a:rPr lang="en-US"/>
              <a:t>TRSS: Personalized Dashboard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513" y="1584716"/>
            <a:ext cx="7319698" cy="4210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146" y="1584716"/>
            <a:ext cx="3966107" cy="263926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8231525" y="5061744"/>
            <a:ext cx="2456996" cy="1070565"/>
          </a:xfrm>
          <a:prstGeom prst="wedgeRoundRectCallout">
            <a:avLst>
              <a:gd name="adj1" fmla="val -29083"/>
              <a:gd name="adj2" fmla="val -168205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Personalize </a:t>
            </a:r>
            <a:r>
              <a:rPr lang="en-US" dirty="0">
                <a:solidFill>
                  <a:schemeClr val="accent6"/>
                </a:solidFill>
              </a:rPr>
              <a:t>views, only what you need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TRSS: Monitor Jenkins Pipeline Builds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40464"/>
            <a:ext cx="10721546" cy="408533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41533" y="5650910"/>
            <a:ext cx="2456996" cy="1070565"/>
          </a:xfrm>
          <a:prstGeom prst="wedgeRoundRectCallout">
            <a:avLst>
              <a:gd name="adj1" fmla="val 119801"/>
              <a:gd name="adj2" fmla="val -72581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Aggregate </a:t>
            </a:r>
            <a:r>
              <a:rPr lang="en-US" dirty="0">
                <a:solidFill>
                  <a:schemeClr val="accent6"/>
                </a:solidFill>
              </a:rPr>
              <a:t>results from top-level pipelines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TRSS: Test Builds Result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231" y="1785938"/>
            <a:ext cx="11063026" cy="3623958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448301" y="1031077"/>
            <a:ext cx="2576946" cy="659611"/>
          </a:xfrm>
          <a:prstGeom prst="wedgeRoundRectCallout">
            <a:avLst>
              <a:gd name="adj1" fmla="val -61444"/>
              <a:gd name="adj2" fmla="val 101016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Test Result Summary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TRSS: Tests Result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21121" y="345270"/>
            <a:ext cx="7768167" cy="449262"/>
          </a:xfrm>
        </p:spPr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199" y="1641896"/>
            <a:ext cx="10748319" cy="418586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399599" y="1061639"/>
            <a:ext cx="4422001" cy="629049"/>
          </a:xfrm>
          <a:prstGeom prst="wedgeRoundRectCallout">
            <a:avLst>
              <a:gd name="adj1" fmla="val -131308"/>
              <a:gd name="adj2" fmla="val 254489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Filter</a:t>
            </a:r>
            <a:r>
              <a:rPr lang="en-US" dirty="0">
                <a:solidFill>
                  <a:schemeClr val="accent6"/>
                </a:solidFill>
              </a:rPr>
              <a:t> and </a:t>
            </a:r>
            <a:r>
              <a:rPr lang="en-US" b="1" dirty="0">
                <a:solidFill>
                  <a:schemeClr val="accent6"/>
                </a:solidFill>
              </a:rPr>
              <a:t>sort</a:t>
            </a:r>
            <a:r>
              <a:rPr lang="en-US" dirty="0">
                <a:solidFill>
                  <a:schemeClr val="accent6"/>
                </a:solidFill>
              </a:rPr>
              <a:t> on test name, duration, and test results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TRSS: Test result across all builds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66067" y="136525"/>
            <a:ext cx="7768167" cy="449262"/>
          </a:xfrm>
        </p:spPr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87615"/>
            <a:ext cx="9498227" cy="459938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3666067" y="1587614"/>
            <a:ext cx="3593219" cy="909023"/>
          </a:xfrm>
          <a:prstGeom prst="wedgeRoundRectCallout">
            <a:avLst>
              <a:gd name="adj1" fmla="val -64157"/>
              <a:gd name="adj2" fmla="val 74517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Compare</a:t>
            </a:r>
            <a:r>
              <a:rPr lang="en-US" dirty="0">
                <a:solidFill>
                  <a:schemeClr val="accent6"/>
                </a:solidFill>
              </a:rPr>
              <a:t> test results for all JDK </a:t>
            </a:r>
            <a:r>
              <a:rPr lang="en-US" dirty="0" err="1">
                <a:solidFill>
                  <a:schemeClr val="accent6"/>
                </a:solidFill>
              </a:rPr>
              <a:t>impls</a:t>
            </a:r>
            <a:r>
              <a:rPr lang="en-US" dirty="0">
                <a:solidFill>
                  <a:schemeClr val="accent6"/>
                </a:solidFill>
              </a:rPr>
              <a:t>, JDK versions and platforms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TRSS: Search test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94745"/>
            <a:ext cx="8361405" cy="4486967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8539348" y="966850"/>
            <a:ext cx="2885704" cy="873162"/>
          </a:xfrm>
          <a:prstGeom prst="wedgeRoundRectCallout">
            <a:avLst>
              <a:gd name="adj1" fmla="val -55821"/>
              <a:gd name="adj2" fmla="val 66809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Search</a:t>
            </a:r>
            <a:r>
              <a:rPr lang="en-US" dirty="0">
                <a:solidFill>
                  <a:schemeClr val="accent6"/>
                </a:solidFill>
              </a:rPr>
              <a:t> test output among different test builds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TRSS: Test Compare</a:t>
            </a:r>
            <a:endParaRPr lang="en-US" dirty="0"/>
          </a:p>
        </p:txBody>
      </p:sp>
      <p:pic>
        <p:nvPicPr>
          <p:cNvPr id="8" name="Content Placeholder 7" descr="A screenshot of a social media pos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51" y="1987537"/>
            <a:ext cx="11207698" cy="326391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8539348" y="761638"/>
            <a:ext cx="2885704" cy="1078374"/>
          </a:xfrm>
          <a:prstGeom prst="wedgeRoundRectCallout">
            <a:avLst>
              <a:gd name="adj1" fmla="val -53352"/>
              <a:gd name="adj2" fmla="val 67910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Diff</a:t>
            </a:r>
            <a:r>
              <a:rPr lang="en-US" dirty="0">
                <a:solidFill>
                  <a:schemeClr val="accent6"/>
                </a:solidFill>
              </a:rPr>
              <a:t> test results among two different builds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2406"/>
            <a:ext cx="10515600" cy="42045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800000"/>
                </a:solidFill>
              </a:rPr>
              <a:t>Ensuring Free and Verified Java™ for the Community</a:t>
            </a:r>
            <a:endParaRPr lang="en-CA"/>
          </a:p>
          <a:p>
            <a:pPr lvl="0"/>
            <a:r>
              <a:rPr lang="en-CA"/>
              <a:t>Projects: </a:t>
            </a:r>
            <a:r>
              <a:rPr lang="en-US"/>
              <a:t>Eclipse OMR, Eclipse OpenJ9, AdoptOpenJDK</a:t>
            </a:r>
            <a:endParaRPr lang="en-US"/>
          </a:p>
          <a:p>
            <a:pPr lvl="0"/>
            <a:r>
              <a:rPr lang="en-CA"/>
              <a:t>6+ Jenkins servers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0" y="4637940"/>
            <a:ext cx="938942" cy="413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040" y="4217151"/>
            <a:ext cx="1489656" cy="1590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755" y="4593001"/>
            <a:ext cx="1109936" cy="8192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84498" y="522690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AdoptOpenJDK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TRSS: Perf Dashboard</a:t>
            </a:r>
            <a:endParaRPr lang="en-US"/>
          </a:p>
        </p:txBody>
      </p:sp>
      <p:pic>
        <p:nvPicPr>
          <p:cNvPr id="8" name="Content Placeholder 7" descr="A screenshot of a social media pos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8" y="1608311"/>
            <a:ext cx="7506195" cy="427076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9255027" y="2995339"/>
            <a:ext cx="2456996" cy="824113"/>
          </a:xfrm>
          <a:prstGeom prst="wedgeRoundRectCallout">
            <a:avLst>
              <a:gd name="adj1" fmla="val -91568"/>
              <a:gd name="adj2" fmla="val 19503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Visualize </a:t>
            </a:r>
            <a:r>
              <a:rPr lang="en-US" dirty="0">
                <a:solidFill>
                  <a:schemeClr val="accent6"/>
                </a:solidFill>
              </a:rPr>
              <a:t>data graphically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1080364" y="1646140"/>
            <a:ext cx="1755969" cy="4530824"/>
          </a:xfrm>
          <a:prstGeom prst="wedgeRoundRectCallout">
            <a:avLst>
              <a:gd name="adj1" fmla="val 155678"/>
              <a:gd name="adj2" fmla="val 47887"/>
              <a:gd name="adj3" fmla="val 16667"/>
            </a:avLst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Count the 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364" y="1825625"/>
            <a:ext cx="10273435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categorize</a:t>
            </a:r>
            <a:endParaRPr lang="en-US" dirty="0"/>
          </a:p>
          <a:p>
            <a:r>
              <a:rPr lang="en-US" dirty="0"/>
              <a:t>standardize</a:t>
            </a:r>
            <a:endParaRPr lang="en-US" dirty="0"/>
          </a:p>
          <a:p>
            <a:r>
              <a:rPr lang="en-US" dirty="0"/>
              <a:t>minimize</a:t>
            </a:r>
            <a:endParaRPr lang="en-US" dirty="0"/>
          </a:p>
          <a:p>
            <a:r>
              <a:rPr lang="en-US" dirty="0"/>
              <a:t>personalize</a:t>
            </a:r>
            <a:endParaRPr lang="en-US" dirty="0"/>
          </a:p>
          <a:p>
            <a:r>
              <a:rPr lang="en-US" dirty="0"/>
              <a:t>aggregate</a:t>
            </a:r>
            <a:endParaRPr lang="en-US" dirty="0"/>
          </a:p>
          <a:p>
            <a:r>
              <a:rPr lang="en-US" dirty="0"/>
              <a:t>summarize</a:t>
            </a:r>
            <a:endParaRPr lang="en-US" dirty="0"/>
          </a:p>
          <a:p>
            <a:r>
              <a:rPr lang="en-US" dirty="0"/>
              <a:t>filter</a:t>
            </a:r>
            <a:endParaRPr lang="en-US" dirty="0"/>
          </a:p>
          <a:p>
            <a:r>
              <a:rPr lang="en-US" dirty="0"/>
              <a:t>sort</a:t>
            </a:r>
            <a:endParaRPr lang="en-US" dirty="0"/>
          </a:p>
          <a:p>
            <a:r>
              <a:rPr lang="en-US" dirty="0"/>
              <a:t>compare</a:t>
            </a:r>
            <a:endParaRPr lang="en-US" dirty="0"/>
          </a:p>
          <a:p>
            <a:r>
              <a:rPr lang="en-US" dirty="0"/>
              <a:t>search</a:t>
            </a:r>
            <a:endParaRPr lang="en-US" dirty="0"/>
          </a:p>
          <a:p>
            <a:r>
              <a:rPr lang="en-US" dirty="0"/>
              <a:t>diff</a:t>
            </a:r>
            <a:endParaRPr lang="en-US" dirty="0"/>
          </a:p>
          <a:p>
            <a:r>
              <a:rPr lang="en-US" dirty="0"/>
              <a:t>visualize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Dealing with Verification Data Overload</a:t>
            </a:r>
            <a:endParaRPr lang="en-US" dirty="0"/>
          </a:p>
        </p:txBody>
      </p:sp>
      <p:pic>
        <p:nvPicPr>
          <p:cNvPr id="6" name="Picture 5" descr="Screen Shot 2019-05-25 at 10.42.34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0" y="1646139"/>
            <a:ext cx="4446778" cy="4530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7812" y="556708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Deep Learning?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204557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Font typeface="Arial" panose="020B0604020202020204"/>
              <a:buNone/>
            </a:pPr>
            <a:r>
              <a:rPr lang="en-US" sz="1600" dirty="0"/>
              <a:t>Deep learning is a subset of ML algorithms distinguished by:</a:t>
            </a:r>
            <a:endParaRPr lang="en-US" sz="1600" dirty="0"/>
          </a:p>
          <a:p>
            <a:pPr>
              <a:lnSpc>
                <a:spcPct val="170000"/>
              </a:lnSpc>
            </a:pPr>
            <a:r>
              <a:rPr lang="en-US" sz="1600" dirty="0"/>
              <a:t>Loosely based on structure and function of the brain, use artificial neural networks (ANN)</a:t>
            </a:r>
            <a:endParaRPr lang="en-US" sz="1600" dirty="0"/>
          </a:p>
          <a:p>
            <a:pPr>
              <a:lnSpc>
                <a:spcPct val="170000"/>
              </a:lnSpc>
            </a:pPr>
            <a:r>
              <a:rPr lang="en-US" sz="1600" dirty="0"/>
              <a:t>Multiple layers of processing units, “neurons”, output of a layer is input to another layer </a:t>
            </a:r>
            <a:endParaRPr lang="en-US" sz="1600" dirty="0"/>
          </a:p>
          <a:p>
            <a:pPr>
              <a:lnSpc>
                <a:spcPct val="170000"/>
              </a:lnSpc>
            </a:pPr>
            <a:r>
              <a:rPr lang="en-US" sz="1600" dirty="0"/>
              <a:t>Modes of learning, supervised (regression, classification) or unsupervised (pattern analysis)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7" name="Picture 6" descr="Colored_neural_network.svg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81" y="834648"/>
            <a:ext cx="2827013" cy="3091412"/>
          </a:xfrm>
          <a:prstGeom prst="rect">
            <a:avLst/>
          </a:prstGeom>
        </p:spPr>
      </p:pic>
      <p:pic>
        <p:nvPicPr>
          <p:cNvPr id="8" name="Picture 7" descr="Screen Shot 2019-01-21 at 9.30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47730" y="3260812"/>
            <a:ext cx="2250902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DL Experiments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Preprocess </a:t>
            </a:r>
            <a:r>
              <a:rPr lang="en-US" sz="2000" err="1"/>
              <a:t>testOutput</a:t>
            </a:r>
            <a:r>
              <a:rPr lang="en-US" sz="2000"/>
              <a:t> based on own listed feature key words index.</a:t>
            </a:r>
            <a:endParaRPr lang="en-US" sz="2000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Subtitle 2"/>
          <p:cNvSpPr txBox="1"/>
          <p:nvPr/>
        </p:nvSpPr>
        <p:spPr>
          <a:xfrm>
            <a:off x="4536331" y="4285819"/>
            <a:ext cx="5108517" cy="159874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i="1" dirty="0"/>
          </a:p>
          <a:p>
            <a:pPr algn="l"/>
            <a:r>
              <a:rPr lang="en-US" sz="1800" b="1" dirty="0"/>
              <a:t>Padding preprocessed </a:t>
            </a:r>
            <a:r>
              <a:rPr lang="en-US" sz="1800" b="1" dirty="0" err="1"/>
              <a:t>testOutput</a:t>
            </a:r>
            <a:r>
              <a:rPr lang="en-US" sz="1800" b="1" dirty="0"/>
              <a:t> for Deep Learning model:</a:t>
            </a:r>
            <a:endParaRPr lang="en-US" sz="1800" b="1" dirty="0"/>
          </a:p>
          <a:p>
            <a:pPr algn="l"/>
            <a:r>
              <a:rPr lang="en-US" sz="1800" i="1" dirty="0"/>
              <a:t>    “[4, 7, 10, 0, 0, 0, 0, 0, 0, 0, 0, 0, 0, 0, 0, 0, 0…]”</a:t>
            </a:r>
            <a:endParaRPr lang="en-US" sz="1800" i="1" dirty="0"/>
          </a:p>
          <a:p>
            <a:pPr algn="l"/>
            <a:r>
              <a:rPr lang="en-US" sz="1800" i="1" dirty="0"/>
              <a:t>    Label: “1”     </a:t>
            </a:r>
            <a:endParaRPr lang="en-US" sz="1800" i="1" dirty="0"/>
          </a:p>
          <a:p>
            <a:pPr algn="l"/>
            <a:endParaRPr lang="en-US" sz="18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7380" y="2363007"/>
            <a:ext cx="2605704" cy="3554695"/>
          </a:xfrm>
          <a:prstGeom prst="rect">
            <a:avLst/>
          </a:prstGeom>
        </p:spPr>
      </p:pic>
      <p:sp>
        <p:nvSpPr>
          <p:cNvPr id="9" name="Subtitle 2"/>
          <p:cNvSpPr txBox="1"/>
          <p:nvPr/>
        </p:nvSpPr>
        <p:spPr>
          <a:xfrm>
            <a:off x="4536330" y="2411417"/>
            <a:ext cx="5288153" cy="1178327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/>
              <a:t>Original testOutput: </a:t>
            </a:r>
            <a:endParaRPr lang="en-US" sz="1800" b="1"/>
          </a:p>
          <a:p>
            <a:pPr algn="l"/>
            <a:r>
              <a:rPr lang="en-US" sz="1800"/>
              <a:t>    </a:t>
            </a:r>
            <a:r>
              <a:rPr lang="en-US" sz="1800" i="1"/>
              <a:t>“Running test TestIBMJlmLocal_0: ERROR code 3, FAILED   test 1, running second test, exception ValueError, exit code 1”</a:t>
            </a:r>
            <a:endParaRPr lang="en-US" sz="1800" i="1"/>
          </a:p>
          <a:p>
            <a:pPr algn="l"/>
            <a:r>
              <a:rPr lang="en-US" sz="1800" i="1"/>
              <a:t>    Label: “FAILED”</a:t>
            </a:r>
            <a:endParaRPr lang="en-US" sz="1800" i="1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/>
          </a:p>
          <a:p>
            <a:pPr algn="l"/>
            <a:endParaRPr lang="en-US" sz="180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/>
          </a:p>
        </p:txBody>
      </p:sp>
      <p:sp>
        <p:nvSpPr>
          <p:cNvPr id="10" name="Subtitle 2"/>
          <p:cNvSpPr txBox="1"/>
          <p:nvPr/>
        </p:nvSpPr>
        <p:spPr>
          <a:xfrm>
            <a:off x="4536330" y="3596851"/>
            <a:ext cx="2605704" cy="34597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/>
              <a:t>Preprocessed testOutput:</a:t>
            </a:r>
            <a:endParaRPr lang="en-US" sz="180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/>
          </a:p>
        </p:txBody>
      </p:sp>
      <p:sp>
        <p:nvSpPr>
          <p:cNvPr id="20" name="Rectangle 19"/>
          <p:cNvSpPr/>
          <p:nvPr/>
        </p:nvSpPr>
        <p:spPr>
          <a:xfrm>
            <a:off x="1900754" y="3132524"/>
            <a:ext cx="701258" cy="177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/>
        </p:nvSpPr>
        <p:spPr>
          <a:xfrm>
            <a:off x="1894032" y="3978577"/>
            <a:ext cx="974232" cy="193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/>
        </p:nvSpPr>
        <p:spPr>
          <a:xfrm>
            <a:off x="1902100" y="3557470"/>
            <a:ext cx="974232" cy="177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Subtitle 2"/>
          <p:cNvSpPr txBox="1"/>
          <p:nvPr/>
        </p:nvSpPr>
        <p:spPr>
          <a:xfrm>
            <a:off x="4762747" y="3887132"/>
            <a:ext cx="1376732" cy="7517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50" i="1"/>
              <a:t>“[4, </a:t>
            </a:r>
            <a:endParaRPr lang="en-US" sz="1650"/>
          </a:p>
        </p:txBody>
      </p:sp>
      <p:sp>
        <p:nvSpPr>
          <p:cNvPr id="24" name="Subtitle 2"/>
          <p:cNvSpPr txBox="1"/>
          <p:nvPr/>
        </p:nvSpPr>
        <p:spPr>
          <a:xfrm>
            <a:off x="4748883" y="4239737"/>
            <a:ext cx="1145537" cy="3396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1"/>
              <a:t>Label:</a:t>
            </a:r>
            <a:endParaRPr lang="en-US" sz="1800"/>
          </a:p>
        </p:txBody>
      </p:sp>
      <p:sp>
        <p:nvSpPr>
          <p:cNvPr id="25" name="Subtitle 2"/>
          <p:cNvSpPr txBox="1"/>
          <p:nvPr/>
        </p:nvSpPr>
        <p:spPr>
          <a:xfrm>
            <a:off x="5169363" y="3893666"/>
            <a:ext cx="316854" cy="29447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50" i="1"/>
              <a:t>7,</a:t>
            </a:r>
            <a:endParaRPr lang="en-US" sz="1650"/>
          </a:p>
        </p:txBody>
      </p:sp>
      <p:sp>
        <p:nvSpPr>
          <p:cNvPr id="26" name="Subtitle 2"/>
          <p:cNvSpPr txBox="1"/>
          <p:nvPr/>
        </p:nvSpPr>
        <p:spPr>
          <a:xfrm>
            <a:off x="5414422" y="3893665"/>
            <a:ext cx="1145537" cy="34597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50" i="1"/>
              <a:t>10]”</a:t>
            </a:r>
            <a:endParaRPr lang="en-US" sz="1650"/>
          </a:p>
        </p:txBody>
      </p:sp>
      <p:sp>
        <p:nvSpPr>
          <p:cNvPr id="27" name="Subtitle 2"/>
          <p:cNvSpPr txBox="1"/>
          <p:nvPr/>
        </p:nvSpPr>
        <p:spPr>
          <a:xfrm>
            <a:off x="5414420" y="4272017"/>
            <a:ext cx="1071326" cy="296720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i="1"/>
              <a:t>“</a:t>
            </a:r>
            <a:r>
              <a:rPr lang="en-US" sz="1800" b="1" i="1"/>
              <a:t>1</a:t>
            </a:r>
            <a:r>
              <a:rPr lang="en-US" sz="1800" i="1"/>
              <a:t>”</a:t>
            </a:r>
            <a:endParaRPr lang="en-US" sz="180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DL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8638" y="1972406"/>
            <a:ext cx="4335162" cy="4204557"/>
          </a:xfrm>
        </p:spPr>
        <p:txBody>
          <a:bodyPr/>
          <a:lstStyle/>
          <a:p>
            <a:pPr>
              <a:buFontTx/>
              <a:buChar char="-"/>
            </a:pPr>
            <a:r>
              <a:rPr lang="en-CA" sz="2000" dirty="0"/>
              <a:t>Training Accuracy and Validation Accuracy, our evaluation result is 98.897% with 7800 training data (3900 failed and 3900 passed) and 7800 test data</a:t>
            </a:r>
            <a:endParaRPr lang="en-CA" sz="2000" dirty="0"/>
          </a:p>
          <a:p>
            <a:pPr>
              <a:buFontTx/>
              <a:buChar char="-"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>
              <a:buFontTx/>
              <a:buChar char="-"/>
            </a:pPr>
            <a:r>
              <a:rPr lang="en-CA" sz="2000" dirty="0"/>
              <a:t>Training Loss and Validation Loss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pic>
        <p:nvPicPr>
          <p:cNvPr id="10" name="Picture 9" descr="A close up of a map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7" y="1825625"/>
            <a:ext cx="6002066" cy="443956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91564" y="388776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JVM version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1564" y="2218723"/>
            <a:ext cx="147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Variants used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8247" y="1561953"/>
            <a:ext cx="1830016" cy="640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Things we know</a:t>
            </a:r>
            <a:endParaRPr lang="en-US" b="1" dirty="0"/>
          </a:p>
          <a:p>
            <a:r>
              <a:rPr lang="en-US" b="1" dirty="0"/>
              <a:t>(input layer)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49074" y="2645638"/>
            <a:ext cx="1994955" cy="36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expression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0050" y="4802072"/>
            <a:ext cx="1060816" cy="36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Platform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3808" y="4340198"/>
            <a:ext cx="1213980" cy="37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JVM </a:t>
            </a:r>
            <a:r>
              <a:rPr lang="en-US" dirty="0" err="1"/>
              <a:t>Impl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0986" y="6148146"/>
            <a:ext cx="1583442" cy="36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‘age’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1320" y="3108343"/>
            <a:ext cx="1368215" cy="37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Failure age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3760" y="5302468"/>
            <a:ext cx="799442" cy="36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 list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86874" y="347981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Defect category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604799" y="1613120"/>
            <a:ext cx="252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Things we want to know</a:t>
            </a:r>
            <a:endParaRPr lang="en-US" b="1"/>
          </a:p>
          <a:p>
            <a:r>
              <a:rPr lang="en-US" b="1"/>
              <a:t>(output layer)</a:t>
            </a:r>
            <a:endParaRPr lang="en-US" b="1"/>
          </a:p>
        </p:txBody>
      </p:sp>
      <p:sp>
        <p:nvSpPr>
          <p:cNvPr id="20" name="Oval 19"/>
          <p:cNvSpPr/>
          <p:nvPr/>
        </p:nvSpPr>
        <p:spPr>
          <a:xfrm>
            <a:off x="8024446" y="3697433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82468" y="3875857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0050" y="5747027"/>
            <a:ext cx="220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prediction scores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4082468" y="5415382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82468" y="4649459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3" idx="3"/>
            <a:endCxn id="24" idx="2"/>
          </p:cNvCxnSpPr>
          <p:nvPr/>
        </p:nvCxnSpPr>
        <p:spPr>
          <a:xfrm flipV="1">
            <a:off x="1970866" y="4920354"/>
            <a:ext cx="2111602" cy="64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3"/>
          </p:cNvCxnSpPr>
          <p:nvPr/>
        </p:nvCxnSpPr>
        <p:spPr>
          <a:xfrm flipV="1">
            <a:off x="3111569" y="4988469"/>
            <a:ext cx="929716" cy="943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  <a:endCxn id="23" idx="3"/>
          </p:cNvCxnSpPr>
          <p:nvPr/>
        </p:nvCxnSpPr>
        <p:spPr>
          <a:xfrm flipV="1">
            <a:off x="2464428" y="5877828"/>
            <a:ext cx="1700406" cy="453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3"/>
            <a:endCxn id="21" idx="2"/>
          </p:cNvCxnSpPr>
          <p:nvPr/>
        </p:nvCxnSpPr>
        <p:spPr>
          <a:xfrm flipV="1">
            <a:off x="2157788" y="4146752"/>
            <a:ext cx="1924680" cy="381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21" idx="2"/>
          </p:cNvCxnSpPr>
          <p:nvPr/>
        </p:nvCxnSpPr>
        <p:spPr>
          <a:xfrm>
            <a:off x="2445808" y="4072431"/>
            <a:ext cx="1636660" cy="743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8" idx="3"/>
            <a:endCxn id="21" idx="2"/>
          </p:cNvCxnSpPr>
          <p:nvPr/>
        </p:nvCxnSpPr>
        <p:spPr>
          <a:xfrm>
            <a:off x="1919116" y="3664027"/>
            <a:ext cx="2163352" cy="482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082468" y="3028755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16" idx="3"/>
            <a:endCxn id="31" idx="2"/>
          </p:cNvCxnSpPr>
          <p:nvPr/>
        </p:nvCxnSpPr>
        <p:spPr>
          <a:xfrm>
            <a:off x="2379535" y="3295919"/>
            <a:ext cx="1702933" cy="37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3"/>
            <a:endCxn id="31" idx="1"/>
          </p:cNvCxnSpPr>
          <p:nvPr/>
        </p:nvCxnSpPr>
        <p:spPr>
          <a:xfrm>
            <a:off x="2944029" y="2828724"/>
            <a:ext cx="1220805" cy="279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101594" y="2195002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10" idx="3"/>
            <a:endCxn id="34" idx="2"/>
          </p:cNvCxnSpPr>
          <p:nvPr/>
        </p:nvCxnSpPr>
        <p:spPr>
          <a:xfrm>
            <a:off x="2464428" y="2403389"/>
            <a:ext cx="1637166" cy="6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250868" y="3232282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50868" y="4771807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250868" y="4005884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50868" y="2385180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269994" y="1674997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279218" y="5501995"/>
            <a:ext cx="562428" cy="541789"/>
          </a:xfrm>
          <a:prstGeom prst="ellipse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581656" y="1822322"/>
            <a:ext cx="688338" cy="34081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9" idx="1"/>
          </p:cNvCxnSpPr>
          <p:nvPr/>
        </p:nvCxnSpPr>
        <p:spPr>
          <a:xfrm>
            <a:off x="4664022" y="2354684"/>
            <a:ext cx="669212" cy="109839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6" idx="1"/>
          </p:cNvCxnSpPr>
          <p:nvPr/>
        </p:nvCxnSpPr>
        <p:spPr>
          <a:xfrm>
            <a:off x="4581656" y="2546235"/>
            <a:ext cx="751578" cy="76539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582553" y="3404152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582553" y="4177754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582553" y="2557050"/>
            <a:ext cx="562428" cy="5417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7" idx="5"/>
            <a:endCxn id="20" idx="2"/>
          </p:cNvCxnSpPr>
          <p:nvPr/>
        </p:nvCxnSpPr>
        <p:spPr>
          <a:xfrm>
            <a:off x="7062615" y="3019496"/>
            <a:ext cx="961831" cy="948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6"/>
            <a:endCxn id="20" idx="2"/>
          </p:cNvCxnSpPr>
          <p:nvPr/>
        </p:nvCxnSpPr>
        <p:spPr>
          <a:xfrm>
            <a:off x="7144981" y="3675047"/>
            <a:ext cx="879465" cy="2932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" idx="6"/>
            <a:endCxn id="20" idx="3"/>
          </p:cNvCxnSpPr>
          <p:nvPr/>
        </p:nvCxnSpPr>
        <p:spPr>
          <a:xfrm flipV="1">
            <a:off x="7144981" y="4159879"/>
            <a:ext cx="961831" cy="288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586874" y="3975213"/>
            <a:ext cx="169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Best next action</a:t>
            </a:r>
            <a:endParaRPr lang="en-US"/>
          </a:p>
        </p:txBody>
      </p:sp>
      <p:cxnSp>
        <p:nvCxnSpPr>
          <p:cNvPr id="52" name="Straight Arrow Connector 51"/>
          <p:cNvCxnSpPr>
            <a:stCxn id="36" idx="6"/>
            <a:endCxn id="47" idx="3"/>
          </p:cNvCxnSpPr>
          <p:nvPr/>
        </p:nvCxnSpPr>
        <p:spPr>
          <a:xfrm flipV="1">
            <a:off x="5813296" y="3019496"/>
            <a:ext cx="851623" cy="48368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9" idx="6"/>
            <a:endCxn id="47" idx="2"/>
          </p:cNvCxnSpPr>
          <p:nvPr/>
        </p:nvCxnSpPr>
        <p:spPr>
          <a:xfrm>
            <a:off x="5813296" y="2656075"/>
            <a:ext cx="769257" cy="17187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5"/>
            <a:endCxn id="45" idx="2"/>
          </p:cNvCxnSpPr>
          <p:nvPr/>
        </p:nvCxnSpPr>
        <p:spPr>
          <a:xfrm>
            <a:off x="5730930" y="2847626"/>
            <a:ext cx="851623" cy="82742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9" idx="5"/>
            <a:endCxn id="46" idx="1"/>
          </p:cNvCxnSpPr>
          <p:nvPr/>
        </p:nvCxnSpPr>
        <p:spPr>
          <a:xfrm>
            <a:off x="5730930" y="2847626"/>
            <a:ext cx="933989" cy="140947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6"/>
            <a:endCxn id="45" idx="2"/>
          </p:cNvCxnSpPr>
          <p:nvPr/>
        </p:nvCxnSpPr>
        <p:spPr>
          <a:xfrm>
            <a:off x="5813296" y="3503177"/>
            <a:ext cx="769257" cy="17187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8" idx="6"/>
            <a:endCxn id="46" idx="2"/>
          </p:cNvCxnSpPr>
          <p:nvPr/>
        </p:nvCxnSpPr>
        <p:spPr>
          <a:xfrm>
            <a:off x="5813296" y="4276779"/>
            <a:ext cx="769257" cy="17187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6"/>
            <a:endCxn id="46" idx="3"/>
          </p:cNvCxnSpPr>
          <p:nvPr/>
        </p:nvCxnSpPr>
        <p:spPr>
          <a:xfrm flipV="1">
            <a:off x="5813296" y="4640200"/>
            <a:ext cx="851623" cy="40250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1" idx="6"/>
            <a:endCxn id="46" idx="3"/>
          </p:cNvCxnSpPr>
          <p:nvPr/>
        </p:nvCxnSpPr>
        <p:spPr>
          <a:xfrm flipV="1">
            <a:off x="5841646" y="4640200"/>
            <a:ext cx="823273" cy="113269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6" idx="5"/>
            <a:endCxn id="46" idx="2"/>
          </p:cNvCxnSpPr>
          <p:nvPr/>
        </p:nvCxnSpPr>
        <p:spPr>
          <a:xfrm>
            <a:off x="5730930" y="3694728"/>
            <a:ext cx="851623" cy="75392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47" idx="1"/>
          </p:cNvCxnSpPr>
          <p:nvPr/>
        </p:nvCxnSpPr>
        <p:spPr>
          <a:xfrm>
            <a:off x="5832422" y="1822322"/>
            <a:ext cx="832497" cy="81407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45" idx="1"/>
          </p:cNvCxnSpPr>
          <p:nvPr/>
        </p:nvCxnSpPr>
        <p:spPr>
          <a:xfrm>
            <a:off x="5750056" y="2013873"/>
            <a:ext cx="914863" cy="146962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750056" y="2013873"/>
            <a:ext cx="914863" cy="234412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8" idx="6"/>
            <a:endCxn id="45" idx="3"/>
          </p:cNvCxnSpPr>
          <p:nvPr/>
        </p:nvCxnSpPr>
        <p:spPr>
          <a:xfrm flipV="1">
            <a:off x="5813296" y="3866598"/>
            <a:ext cx="851623" cy="41018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7" idx="7"/>
            <a:endCxn id="47" idx="2"/>
          </p:cNvCxnSpPr>
          <p:nvPr/>
        </p:nvCxnSpPr>
        <p:spPr>
          <a:xfrm flipV="1">
            <a:off x="5730930" y="2827945"/>
            <a:ext cx="851623" cy="2023205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1" idx="7"/>
            <a:endCxn id="45" idx="2"/>
          </p:cNvCxnSpPr>
          <p:nvPr/>
        </p:nvCxnSpPr>
        <p:spPr>
          <a:xfrm flipV="1">
            <a:off x="5759280" y="3675047"/>
            <a:ext cx="823273" cy="190629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7" idx="7"/>
            <a:endCxn id="46" idx="3"/>
          </p:cNvCxnSpPr>
          <p:nvPr/>
        </p:nvCxnSpPr>
        <p:spPr>
          <a:xfrm flipV="1">
            <a:off x="5730930" y="4640200"/>
            <a:ext cx="933989" cy="21095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1" idx="7"/>
            <a:endCxn id="47" idx="3"/>
          </p:cNvCxnSpPr>
          <p:nvPr/>
        </p:nvCxnSpPr>
        <p:spPr>
          <a:xfrm flipV="1">
            <a:off x="5759280" y="3019496"/>
            <a:ext cx="905639" cy="256184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38" idx="1"/>
          </p:cNvCxnSpPr>
          <p:nvPr/>
        </p:nvCxnSpPr>
        <p:spPr>
          <a:xfrm>
            <a:off x="4581656" y="2546235"/>
            <a:ext cx="751578" cy="153899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37" idx="1"/>
          </p:cNvCxnSpPr>
          <p:nvPr/>
        </p:nvCxnSpPr>
        <p:spPr>
          <a:xfrm>
            <a:off x="4581656" y="2546235"/>
            <a:ext cx="751578" cy="2304915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41" idx="1"/>
          </p:cNvCxnSpPr>
          <p:nvPr/>
        </p:nvCxnSpPr>
        <p:spPr>
          <a:xfrm>
            <a:off x="4581656" y="2546235"/>
            <a:ext cx="779928" cy="3035103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644896" y="2013873"/>
            <a:ext cx="707464" cy="117456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39" idx="2"/>
          </p:cNvCxnSpPr>
          <p:nvPr/>
        </p:nvCxnSpPr>
        <p:spPr>
          <a:xfrm flipV="1">
            <a:off x="4644896" y="2656075"/>
            <a:ext cx="605972" cy="53236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36" idx="2"/>
          </p:cNvCxnSpPr>
          <p:nvPr/>
        </p:nvCxnSpPr>
        <p:spPr>
          <a:xfrm>
            <a:off x="4644896" y="3188437"/>
            <a:ext cx="605972" cy="31474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36" idx="3"/>
          </p:cNvCxnSpPr>
          <p:nvPr/>
        </p:nvCxnSpPr>
        <p:spPr>
          <a:xfrm flipV="1">
            <a:off x="4644896" y="3694728"/>
            <a:ext cx="688338" cy="34081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38" idx="2"/>
          </p:cNvCxnSpPr>
          <p:nvPr/>
        </p:nvCxnSpPr>
        <p:spPr>
          <a:xfrm>
            <a:off x="4644896" y="3188437"/>
            <a:ext cx="605972" cy="108834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38" idx="2"/>
          </p:cNvCxnSpPr>
          <p:nvPr/>
        </p:nvCxnSpPr>
        <p:spPr>
          <a:xfrm>
            <a:off x="4644896" y="4035539"/>
            <a:ext cx="605972" cy="24124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7" idx="1"/>
          </p:cNvCxnSpPr>
          <p:nvPr/>
        </p:nvCxnSpPr>
        <p:spPr>
          <a:xfrm>
            <a:off x="4562530" y="4227090"/>
            <a:ext cx="770704" cy="62406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37" idx="2"/>
          </p:cNvCxnSpPr>
          <p:nvPr/>
        </p:nvCxnSpPr>
        <p:spPr>
          <a:xfrm>
            <a:off x="4644896" y="4809141"/>
            <a:ext cx="605972" cy="23356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41" idx="1"/>
          </p:cNvCxnSpPr>
          <p:nvPr/>
        </p:nvCxnSpPr>
        <p:spPr>
          <a:xfrm>
            <a:off x="4644896" y="4809141"/>
            <a:ext cx="716688" cy="77219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39" idx="3"/>
          </p:cNvCxnSpPr>
          <p:nvPr/>
        </p:nvCxnSpPr>
        <p:spPr>
          <a:xfrm flipV="1">
            <a:off x="4644896" y="2847626"/>
            <a:ext cx="688338" cy="1961515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4644896" y="1822322"/>
            <a:ext cx="625098" cy="2986819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41" idx="2"/>
          </p:cNvCxnSpPr>
          <p:nvPr/>
        </p:nvCxnSpPr>
        <p:spPr>
          <a:xfrm>
            <a:off x="4644896" y="5575064"/>
            <a:ext cx="634322" cy="19782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37" idx="3"/>
          </p:cNvCxnSpPr>
          <p:nvPr/>
        </p:nvCxnSpPr>
        <p:spPr>
          <a:xfrm flipV="1">
            <a:off x="4644896" y="5234253"/>
            <a:ext cx="688338" cy="34081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36" idx="2"/>
          </p:cNvCxnSpPr>
          <p:nvPr/>
        </p:nvCxnSpPr>
        <p:spPr>
          <a:xfrm flipV="1">
            <a:off x="4644896" y="3503177"/>
            <a:ext cx="605972" cy="207188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4644896" y="2013873"/>
            <a:ext cx="707464" cy="356119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586874" y="451611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Rate value of test</a:t>
            </a:r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991564" y="3479361"/>
            <a:ext cx="92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SHAs</a:t>
            </a:r>
            <a:endParaRPr lang="en-US" dirty="0"/>
          </a:p>
        </p:txBody>
      </p:sp>
      <p:cxnSp>
        <p:nvCxnSpPr>
          <p:cNvPr id="93" name="Straight Arrow Connector 92"/>
          <p:cNvCxnSpPr>
            <a:stCxn id="17" idx="3"/>
            <a:endCxn id="24" idx="2"/>
          </p:cNvCxnSpPr>
          <p:nvPr/>
        </p:nvCxnSpPr>
        <p:spPr>
          <a:xfrm flipV="1">
            <a:off x="1733202" y="4920354"/>
            <a:ext cx="2349266" cy="565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Continue running. Use ‘scaffolding’ when necessary to never be broken (even when bringing in large changes)</a:t>
            </a:r>
            <a:endParaRPr lang="en-US" dirty="0"/>
          </a:p>
          <a:p>
            <a:r>
              <a:rPr lang="en-US"/>
              <a:t>Document everything before they ask</a:t>
            </a:r>
            <a:endParaRPr lang="en-US"/>
          </a:p>
          <a:p>
            <a:r>
              <a:rPr lang="en-US" dirty="0"/>
              <a:t>Keep it modular (Decouple test from compilation, plug in any JDK implementation, version, platform for testing)</a:t>
            </a:r>
            <a:endParaRPr lang="en-US" dirty="0"/>
          </a:p>
          <a:p>
            <a:pPr lvl="1"/>
            <a:r>
              <a:rPr lang="en-US" dirty="0"/>
              <a:t>Various levels of granularity for testing by tagging tests to provide greatest flexibility</a:t>
            </a:r>
            <a:endParaRPr lang="en-US" dirty="0"/>
          </a:p>
          <a:p>
            <a:r>
              <a:rPr lang="en-US" dirty="0"/>
              <a:t>Regular feedback from developers</a:t>
            </a:r>
            <a:endParaRPr lang="en-US" dirty="0"/>
          </a:p>
          <a:p>
            <a:r>
              <a:rPr lang="en-US" dirty="0"/>
              <a:t>Iterate to refine solutions (don’t settle)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Plans Forward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/>
              <a:t>Test smarter (as test volume increases)</a:t>
            </a:r>
            <a:endParaRPr lang="en-US" dirty="0"/>
          </a:p>
          <a:p>
            <a:pPr lvl="1"/>
            <a:r>
              <a:rPr lang="en-US" dirty="0"/>
              <a:t>Change-based testing</a:t>
            </a:r>
            <a:endParaRPr lang="en-US" dirty="0"/>
          </a:p>
          <a:p>
            <a:pPr lvl="1"/>
            <a:r>
              <a:rPr lang="en-US" dirty="0"/>
              <a:t>Bug prediction service</a:t>
            </a:r>
            <a:endParaRPr lang="en-US" dirty="0"/>
          </a:p>
          <a:p>
            <a:r>
              <a:rPr lang="en-US" dirty="0"/>
              <a:t>Enhance TRSS with analytics services</a:t>
            </a:r>
            <a:endParaRPr lang="en-US" dirty="0"/>
          </a:p>
          <a:p>
            <a:r>
              <a:rPr lang="en-US" dirty="0"/>
              <a:t>Build skills and continue model/deploy, observe &amp; measure</a:t>
            </a:r>
            <a:endParaRPr lang="en-US" dirty="0"/>
          </a:p>
          <a:p>
            <a:r>
              <a:rPr lang="en-US" dirty="0"/>
              <a:t>Innovate/Collaborate</a:t>
            </a:r>
            <a:endParaRPr lang="en-US" dirty="0"/>
          </a:p>
          <a:p>
            <a:pPr lvl="1"/>
            <a:r>
              <a:rPr lang="en-US" dirty="0"/>
              <a:t>AI-driven fuzz testing (with Professor Hugh Leather)</a:t>
            </a:r>
            <a:endParaRPr lang="en-US" dirty="0"/>
          </a:p>
          <a:p>
            <a:pPr lvl="1"/>
            <a:r>
              <a:rPr lang="en-US" dirty="0"/>
              <a:t>Test generation service (application of CTD)</a:t>
            </a:r>
            <a:endParaRPr lang="en-US" dirty="0"/>
          </a:p>
          <a:p>
            <a:r>
              <a:rPr lang="en-US" dirty="0"/>
              <a:t>Leverage &amp; deploy useful models in open projects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&amp; Get Involved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5035" y="2522868"/>
            <a:ext cx="10279479" cy="2379224"/>
            <a:chOff x="2287190" y="2773526"/>
            <a:chExt cx="8249003" cy="183908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87190" y="3295512"/>
              <a:ext cx="1073020" cy="827897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2510133" y="2773526"/>
              <a:ext cx="8026060" cy="1839082"/>
              <a:chOff x="1689808" y="1709599"/>
              <a:chExt cx="8026060" cy="1839082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06358" y="3202627"/>
                <a:ext cx="444120" cy="346054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9808" y="1758232"/>
                <a:ext cx="577356" cy="268520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5713191" y="2258974"/>
                <a:ext cx="96508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>
                    <a:solidFill>
                      <a:schemeClr val="bg1"/>
                    </a:solidFill>
                  </a:rPr>
                  <a:t>AdoptOpenJDK</a:t>
                </a:r>
                <a:endParaRPr lang="en-US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447494" y="1709599"/>
                <a:ext cx="7268374" cy="237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adoptopenjdk.net</a:t>
                </a:r>
                <a:r>
                  <a:rPr lang="en-US" sz="1400" dirty="0"/>
                  <a:t>           AdoptOpenJDK/</a:t>
                </a:r>
                <a:r>
                  <a:rPr lang="en-US" sz="1400" dirty="0" err="1"/>
                  <a:t>openjdk</a:t>
                </a:r>
                <a:r>
                  <a:rPr lang="en-US" sz="1400" dirty="0"/>
                  <a:t>-tests	 @</a:t>
                </a:r>
                <a:r>
                  <a:rPr lang="en-US" sz="1400" dirty="0" err="1"/>
                  <a:t>adoptopenjdk</a:t>
                </a:r>
                <a:r>
                  <a:rPr lang="en-US" sz="1400" dirty="0"/>
                  <a:t>	</a:t>
                </a:r>
                <a:r>
                  <a:rPr lang="en-CA" sz="1400" dirty="0">
                    <a:hlinkClick r:id="rId4"/>
                  </a:rPr>
                  <a:t> https://blog.adoptopenjdk.net/</a:t>
                </a:r>
                <a:r>
                  <a:rPr lang="en-US" sz="1400" dirty="0"/>
                  <a:t>            </a:t>
                </a:r>
                <a:endParaRPr lang="en-US" sz="14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548817" y="2430515"/>
                <a:ext cx="7065726" cy="237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eclipse.org</a:t>
                </a:r>
                <a:r>
                  <a:rPr lang="en-US" sz="1400" dirty="0"/>
                  <a:t>/openj9          eclipse/openj9	                      @openj9                           </a:t>
                </a:r>
                <a:r>
                  <a:rPr lang="en-CA" sz="1400" dirty="0">
                    <a:hlinkClick r:id="rId5"/>
                  </a:rPr>
                  <a:t>https://blog.openj9.org/</a:t>
                </a:r>
                <a:endParaRPr lang="en-US" sz="14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580732" y="3202627"/>
                <a:ext cx="4738310" cy="237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eclipse.org</a:t>
                </a:r>
                <a:r>
                  <a:rPr lang="en-US" sz="1400" dirty="0"/>
                  <a:t>/</a:t>
                </a:r>
                <a:r>
                  <a:rPr lang="en-US" sz="1400" dirty="0" err="1"/>
                  <a:t>omr</a:t>
                </a:r>
                <a:r>
                  <a:rPr lang="en-US" sz="1400" dirty="0"/>
                  <a:t>               </a:t>
                </a:r>
                <a:r>
                  <a:rPr lang="en-US" sz="1400" dirty="0" err="1"/>
                  <a:t>eclipse.org</a:t>
                </a:r>
                <a:r>
                  <a:rPr lang="en-US" sz="1400" dirty="0"/>
                  <a:t>/</a:t>
                </a:r>
                <a:r>
                  <a:rPr lang="en-US" sz="1400" dirty="0" err="1"/>
                  <a:t>omr</a:t>
                </a:r>
                <a:r>
                  <a:rPr lang="en-US" sz="1400" dirty="0"/>
                  <a:t>	                     @</a:t>
                </a:r>
                <a:r>
                  <a:rPr lang="en-US" sz="1400" dirty="0" err="1"/>
                  <a:t>eclipseomr</a:t>
                </a:r>
                <a:endParaRPr lang="en-US" sz="1400" dirty="0"/>
              </a:p>
            </p:txBody>
          </p:sp>
        </p:grpSp>
      </p:grpSp>
      <p:cxnSp>
        <p:nvCxnSpPr>
          <p:cNvPr id="43" name="Straight Connector 42"/>
          <p:cNvCxnSpPr/>
          <p:nvPr/>
        </p:nvCxnSpPr>
        <p:spPr>
          <a:xfrm>
            <a:off x="2300009" y="5739542"/>
            <a:ext cx="63105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61151" y="1751011"/>
            <a:ext cx="884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                          </a:t>
            </a:r>
            <a:r>
              <a:rPr lang="en-US" dirty="0" err="1"/>
              <a:t>Github</a:t>
            </a:r>
            <a:r>
              <a:rPr lang="en-US" dirty="0"/>
              <a:t>                                         Twitter                                 Blog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5836586" y="2308910"/>
            <a:ext cx="0" cy="3132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42953" y="2331506"/>
            <a:ext cx="0" cy="3132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94018" y="2308910"/>
            <a:ext cx="0" cy="3132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133240" y="4499115"/>
            <a:ext cx="3923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hlinkClick r:id="rId6"/>
              </a:rPr>
              <a:t>https://eclipse-omr.org/blog/</a:t>
            </a:r>
            <a:endParaRPr 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94802" y="1341166"/>
            <a:ext cx="421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i="1" dirty="0"/>
              <a:t>Thank you </a:t>
            </a:r>
            <a:endParaRPr lang="en-US" sz="7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788431" y="2839178"/>
            <a:ext cx="702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@</a:t>
            </a:r>
            <a:r>
              <a:rPr lang="en-CA" sz="2400" dirty="0" err="1"/>
              <a:t>bonjourlan</a:t>
            </a:r>
            <a:endParaRPr lang="en-CA" sz="2400" dirty="0"/>
          </a:p>
          <a:p>
            <a:r>
              <a:rPr lang="en-CA" sz="2400" dirty="0"/>
              <a:t>@rfw62891282</a:t>
            </a:r>
            <a:r>
              <a:rPr lang="en-US" sz="2400" dirty="0"/>
              <a:t> </a:t>
            </a:r>
            <a:endParaRPr lang="en-US" sz="2400" dirty="0"/>
          </a:p>
          <a:p>
            <a:endParaRPr lang="en-CA" sz="2400" dirty="0"/>
          </a:p>
          <a:p>
            <a:r>
              <a:rPr lang="en-CA" sz="2400" dirty="0"/>
              <a:t>AdoptOpenJDK: </a:t>
            </a:r>
            <a:r>
              <a:rPr lang="en-CA" sz="2400" dirty="0">
                <a:hlinkClick r:id="rId1"/>
              </a:rPr>
              <a:t>https://adoptopenjdk.net/</a:t>
            </a:r>
            <a:endParaRPr lang="en-CA" sz="2400" dirty="0"/>
          </a:p>
          <a:p>
            <a:r>
              <a:rPr lang="en-CA" sz="2400" dirty="0"/>
              <a:t>Git repo: </a:t>
            </a:r>
            <a:endParaRPr lang="en-CA" sz="2400" dirty="0"/>
          </a:p>
          <a:p>
            <a:r>
              <a:rPr lang="en-CA" sz="2400" dirty="0">
                <a:hlinkClick r:id="rId2"/>
              </a:rPr>
              <a:t>https://github.com/AdoptOpenJDK/openjdk-tests</a:t>
            </a:r>
            <a:endParaRPr lang="en-CA" sz="2400" dirty="0"/>
          </a:p>
          <a:p>
            <a:r>
              <a:rPr lang="en-CA" sz="2400" dirty="0">
                <a:hlinkClick r:id="rId3"/>
              </a:rPr>
              <a:t>https://github.com/AdoptOpenJDK/openjdk-test-tools</a:t>
            </a:r>
            <a:endParaRPr lang="en-CA" sz="2400" dirty="0"/>
          </a:p>
          <a:p>
            <a:r>
              <a:rPr lang="en-CA" sz="2400" dirty="0">
                <a:hlinkClick r:id="rId4"/>
              </a:rPr>
              <a:t>https://github.com/eclipse/openj9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09" y="2918012"/>
            <a:ext cx="306293" cy="306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09" y="3306345"/>
            <a:ext cx="306293" cy="3062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Dealing with Verification Data Overload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9506" y="736891"/>
            <a:ext cx="5616697" cy="2535385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076" y="3913741"/>
            <a:ext cx="3395547" cy="1912604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40" y="736891"/>
            <a:ext cx="4421305" cy="541240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922" y="3913740"/>
            <a:ext cx="3505200" cy="19126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358" y="585787"/>
            <a:ext cx="10515600" cy="1009651"/>
          </a:xfrm>
        </p:spPr>
        <p:txBody>
          <a:bodyPr/>
          <a:lstStyle/>
          <a:p>
            <a:r>
              <a:rPr lang="en-US" dirty="0"/>
              <a:t>Degrees of Freedom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939945" y="1785795"/>
            <a:ext cx="6710231" cy="3249388"/>
            <a:chOff x="3429000" y="1868484"/>
            <a:chExt cx="5160427" cy="4315844"/>
          </a:xfrm>
        </p:grpSpPr>
        <p:grpSp>
          <p:nvGrpSpPr>
            <p:cNvPr id="81" name="Group 80"/>
            <p:cNvGrpSpPr/>
            <p:nvPr/>
          </p:nvGrpSpPr>
          <p:grpSpPr>
            <a:xfrm>
              <a:off x="3429000" y="1868484"/>
              <a:ext cx="3957531" cy="914725"/>
              <a:chOff x="2400708" y="1746719"/>
              <a:chExt cx="3957531" cy="914725"/>
            </a:xfrm>
          </p:grpSpPr>
          <p:sp>
            <p:nvSpPr>
              <p:cNvPr id="107" name="Cube 106"/>
              <p:cNvSpPr/>
              <p:nvPr/>
            </p:nvSpPr>
            <p:spPr>
              <a:xfrm>
                <a:off x="2400708" y="1746719"/>
                <a:ext cx="937505" cy="914725"/>
              </a:xfrm>
              <a:prstGeom prst="cube">
                <a:avLst/>
              </a:prstGeom>
              <a:gradFill flip="none" rotWithShape="1">
                <a:gsLst>
                  <a:gs pos="51000">
                    <a:schemeClr val="accent2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OpenJ9</a:t>
                </a:r>
                <a:endParaRPr lang="en-US" sz="1200"/>
              </a:p>
            </p:txBody>
          </p:sp>
          <p:sp>
            <p:nvSpPr>
              <p:cNvPr id="108" name="Cube 107"/>
              <p:cNvSpPr/>
              <p:nvPr/>
            </p:nvSpPr>
            <p:spPr>
              <a:xfrm>
                <a:off x="3498109" y="1746719"/>
                <a:ext cx="898956" cy="914725"/>
              </a:xfrm>
              <a:prstGeom prst="cube">
                <a:avLst/>
              </a:prstGeom>
              <a:gradFill flip="none" rotWithShape="1">
                <a:gsLst>
                  <a:gs pos="51000">
                    <a:schemeClr val="accent2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Hotspot</a:t>
                </a:r>
                <a:endParaRPr lang="en-US" sz="1200"/>
              </a:p>
            </p:txBody>
          </p:sp>
          <p:sp>
            <p:nvSpPr>
              <p:cNvPr id="109" name="Cube 108"/>
              <p:cNvSpPr/>
              <p:nvPr/>
            </p:nvSpPr>
            <p:spPr>
              <a:xfrm>
                <a:off x="4605813" y="1746719"/>
                <a:ext cx="815649" cy="914725"/>
              </a:xfrm>
              <a:prstGeom prst="cube">
                <a:avLst/>
              </a:prstGeom>
              <a:gradFill flip="none" rotWithShape="1">
                <a:gsLst>
                  <a:gs pos="51000">
                    <a:schemeClr val="accent2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/>
                  <a:t>SAP</a:t>
                </a:r>
                <a:endParaRPr lang="en-US" sz="1200"/>
              </a:p>
            </p:txBody>
          </p:sp>
          <p:sp>
            <p:nvSpPr>
              <p:cNvPr id="110" name="Cube 109"/>
              <p:cNvSpPr/>
              <p:nvPr/>
            </p:nvSpPr>
            <p:spPr>
              <a:xfrm>
                <a:off x="5525395" y="1746719"/>
                <a:ext cx="832844" cy="914725"/>
              </a:xfrm>
              <a:prstGeom prst="cube">
                <a:avLst/>
              </a:prstGeom>
              <a:gradFill flip="none" rotWithShape="1">
                <a:gsLst>
                  <a:gs pos="51000">
                    <a:schemeClr val="accent2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/>
                  <a:t>Corretto</a:t>
                </a:r>
                <a:endParaRPr lang="en-US" sz="1200" dirty="0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431327" y="4367255"/>
              <a:ext cx="5158100" cy="615542"/>
              <a:chOff x="3431327" y="4367255"/>
              <a:chExt cx="5158100" cy="615542"/>
            </a:xfrm>
          </p:grpSpPr>
          <p:sp>
            <p:nvSpPr>
              <p:cNvPr id="101" name="Chevron 100"/>
              <p:cNvSpPr/>
              <p:nvPr/>
            </p:nvSpPr>
            <p:spPr>
              <a:xfrm>
                <a:off x="3431327" y="4367256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8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Chevron 101"/>
              <p:cNvSpPr/>
              <p:nvPr/>
            </p:nvSpPr>
            <p:spPr>
              <a:xfrm>
                <a:off x="4128135" y="4367255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9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Chevron 102"/>
              <p:cNvSpPr/>
              <p:nvPr/>
            </p:nvSpPr>
            <p:spPr>
              <a:xfrm>
                <a:off x="4824945" y="4367255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</a:rPr>
                  <a:t>10</a:t>
                </a:r>
                <a:endParaRPr 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Chevron 103"/>
              <p:cNvSpPr/>
              <p:nvPr/>
            </p:nvSpPr>
            <p:spPr>
              <a:xfrm>
                <a:off x="5549525" y="4367255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</a:rPr>
                  <a:t>11</a:t>
                </a:r>
                <a:endParaRPr 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Chevron 104"/>
              <p:cNvSpPr/>
              <p:nvPr/>
            </p:nvSpPr>
            <p:spPr>
              <a:xfrm>
                <a:off x="6262778" y="4367255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</a:rPr>
                  <a:t>12</a:t>
                </a:r>
                <a:endParaRPr 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Chevron 105"/>
              <p:cNvSpPr/>
              <p:nvPr/>
            </p:nvSpPr>
            <p:spPr>
              <a:xfrm>
                <a:off x="7651922" y="4373970"/>
                <a:ext cx="937505" cy="608827"/>
              </a:xfrm>
              <a:prstGeom prst="chevron">
                <a:avLst/>
              </a:prstGeom>
              <a:gradFill flip="none" rotWithShape="1">
                <a:gsLst>
                  <a:gs pos="49000">
                    <a:schemeClr val="accent3">
                      <a:lumMod val="60000"/>
                      <a:lumOff val="40000"/>
                    </a:scheme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+</a:t>
                </a:r>
                <a:endParaRPr lang="en-US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3429000" y="5492681"/>
              <a:ext cx="5130996" cy="691647"/>
              <a:chOff x="3429000" y="5492681"/>
              <a:chExt cx="5130996" cy="691647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3429000" y="5496837"/>
                <a:ext cx="937505" cy="678407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EBC7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>
                    <a:solidFill>
                      <a:srgbClr val="000000"/>
                    </a:solidFill>
                  </a:rPr>
                  <a:t>openjdk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4474212" y="5505921"/>
                <a:ext cx="937505" cy="678407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EBC7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functional</a:t>
                </a:r>
                <a:endParaRPr lang="en-US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5547197" y="5505921"/>
                <a:ext cx="937505" cy="678407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EBC7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rgbClr val="000000"/>
                    </a:solidFill>
                  </a:rPr>
                  <a:t>perf</a:t>
                </a:r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6587765" y="5505921"/>
                <a:ext cx="937505" cy="678407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EBC7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rgbClr val="000000"/>
                    </a:solidFill>
                  </a:rPr>
                  <a:t>system</a:t>
                </a:r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7622491" y="5492681"/>
                <a:ext cx="937505" cy="678407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EBC7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external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11" name="Cube 110"/>
          <p:cNvSpPr/>
          <p:nvPr/>
        </p:nvSpPr>
        <p:spPr>
          <a:xfrm>
            <a:off x="7261830" y="1754900"/>
            <a:ext cx="1082968" cy="701071"/>
          </a:xfrm>
          <a:prstGeom prst="cube">
            <a:avLst/>
          </a:prstGeom>
          <a:gradFill flip="none" rotWithShape="1">
            <a:gsLst>
              <a:gs pos="51000">
                <a:schemeClr val="accent2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RI</a:t>
            </a:r>
            <a:endParaRPr lang="en-US" sz="1200"/>
          </a:p>
        </p:txBody>
      </p:sp>
      <p:sp>
        <p:nvSpPr>
          <p:cNvPr id="113" name="Chevron 112"/>
          <p:cNvSpPr/>
          <p:nvPr/>
        </p:nvSpPr>
        <p:spPr>
          <a:xfrm>
            <a:off x="6582569" y="3660861"/>
            <a:ext cx="1082968" cy="458384"/>
          </a:xfrm>
          <a:prstGeom prst="chevron">
            <a:avLst/>
          </a:prstGeom>
          <a:gradFill flip="none" rotWithShape="1">
            <a:gsLst>
              <a:gs pos="49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13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5917" y="1840369"/>
            <a:ext cx="286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JDK Implementations</a:t>
            </a:r>
            <a:endParaRPr lang="en-US" sz="2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9097218" y="2707336"/>
            <a:ext cx="242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Platforms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097218" y="3674213"/>
            <a:ext cx="242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JDK Versions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9097218" y="4614013"/>
            <a:ext cx="242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Categories</a:t>
            </a:r>
            <a:endParaRPr lang="en-US" b="1" dirty="0"/>
          </a:p>
        </p:txBody>
      </p:sp>
      <p:sp>
        <p:nvSpPr>
          <p:cNvPr id="4" name="Left Brace 3"/>
          <p:cNvSpPr/>
          <p:nvPr/>
        </p:nvSpPr>
        <p:spPr>
          <a:xfrm>
            <a:off x="1443626" y="1929453"/>
            <a:ext cx="282110" cy="1376336"/>
          </a:xfrm>
          <a:prstGeom prst="leftBrace">
            <a:avLst>
              <a:gd name="adj1" fmla="val 8333"/>
              <a:gd name="adj2" fmla="val 543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7687720" y="2711605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an 45"/>
          <p:cNvSpPr/>
          <p:nvPr/>
        </p:nvSpPr>
        <p:spPr>
          <a:xfrm>
            <a:off x="6586668" y="2711605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an 46"/>
          <p:cNvSpPr/>
          <p:nvPr/>
        </p:nvSpPr>
        <p:spPr>
          <a:xfrm>
            <a:off x="5474461" y="2719684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an 47"/>
          <p:cNvSpPr/>
          <p:nvPr/>
        </p:nvSpPr>
        <p:spPr>
          <a:xfrm>
            <a:off x="4279125" y="2711605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1879160" y="2678728"/>
            <a:ext cx="741128" cy="414807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osx</a:t>
            </a:r>
            <a:endParaRPr lang="en-US" dirty="0"/>
          </a:p>
        </p:txBody>
      </p:sp>
      <p:sp>
        <p:nvSpPr>
          <p:cNvPr id="50" name="Can 49"/>
          <p:cNvSpPr/>
          <p:nvPr/>
        </p:nvSpPr>
        <p:spPr>
          <a:xfrm>
            <a:off x="3105155" y="2711605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an 50"/>
          <p:cNvSpPr/>
          <p:nvPr/>
        </p:nvSpPr>
        <p:spPr>
          <a:xfrm>
            <a:off x="2093677" y="2814264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osx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2" name="Can 51"/>
          <p:cNvSpPr/>
          <p:nvPr/>
        </p:nvSpPr>
        <p:spPr>
          <a:xfrm>
            <a:off x="3319672" y="2847140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aix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3" name="Can 52"/>
          <p:cNvSpPr/>
          <p:nvPr/>
        </p:nvSpPr>
        <p:spPr>
          <a:xfrm>
            <a:off x="4493642" y="2847140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win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Can 53"/>
          <p:cNvSpPr/>
          <p:nvPr/>
        </p:nvSpPr>
        <p:spPr>
          <a:xfrm>
            <a:off x="5688978" y="2855219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xlinux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5" name="Can 54"/>
          <p:cNvSpPr/>
          <p:nvPr/>
        </p:nvSpPr>
        <p:spPr>
          <a:xfrm>
            <a:off x="6801184" y="2847140"/>
            <a:ext cx="741128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plinux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0" y="3736164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 versions</a:t>
            </a:r>
            <a:endParaRPr lang="en-US" sz="1400" dirty="0"/>
          </a:p>
        </p:txBody>
      </p:sp>
      <p:sp>
        <p:nvSpPr>
          <p:cNvPr id="112" name="Can 111"/>
          <p:cNvSpPr/>
          <p:nvPr/>
        </p:nvSpPr>
        <p:spPr>
          <a:xfrm>
            <a:off x="7919305" y="2857513"/>
            <a:ext cx="699597" cy="414806"/>
          </a:xfrm>
          <a:prstGeom prst="can">
            <a:avLst/>
          </a:prstGeom>
          <a:gradFill flip="none" rotWithShape="1">
            <a:gsLst>
              <a:gs pos="52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aarch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8786" y="2515204"/>
            <a:ext cx="1450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58 </a:t>
            </a:r>
            <a:r>
              <a:rPr lang="en-US" sz="1400" dirty="0" err="1"/>
              <a:t>impl_platform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09172" y="4685475"/>
            <a:ext cx="1161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250000  tests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09172" y="5409106"/>
            <a:ext cx="180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87,000,000 Tests 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49724" y="5389588"/>
            <a:ext cx="6520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en-US" sz="2000" dirty="0" err="1"/>
              <a:t>Impl_platform</a:t>
            </a:r>
            <a:r>
              <a:rPr lang="en-US" sz="2000" dirty="0"/>
              <a:t> x </a:t>
            </a:r>
            <a:r>
              <a:rPr lang="en-US" sz="2000" dirty="0" err="1"/>
              <a:t>testLevels</a:t>
            </a:r>
            <a:r>
              <a:rPr lang="en-US" sz="2000" dirty="0"/>
              <a:t> x </a:t>
            </a:r>
            <a:r>
              <a:rPr lang="en-US" sz="2000" dirty="0" err="1"/>
              <a:t>testGroups</a:t>
            </a:r>
            <a:r>
              <a:rPr lang="en-US" sz="2000" dirty="0"/>
              <a:t> x versions</a:t>
            </a:r>
            <a:endParaRPr lang="en-US" sz="2000" dirty="0"/>
          </a:p>
          <a:p>
            <a:pPr lvl="1"/>
            <a:r>
              <a:rPr lang="en-US" sz="2000" dirty="0"/>
              <a:t>58 x 2 x 3 x 6 x 10M = </a:t>
            </a:r>
            <a:r>
              <a:rPr lang="en-US" sz="2000" b="1" dirty="0"/>
              <a:t>20G+ test output per nightly build</a:t>
            </a:r>
            <a:endParaRPr lang="en-US" sz="2000" b="1" dirty="0"/>
          </a:p>
        </p:txBody>
      </p:sp>
      <p:sp>
        <p:nvSpPr>
          <p:cNvPr id="14" name="Explosion 1 13"/>
          <p:cNvSpPr/>
          <p:nvPr/>
        </p:nvSpPr>
        <p:spPr>
          <a:xfrm>
            <a:off x="8577360" y="4025355"/>
            <a:ext cx="3090208" cy="2257216"/>
          </a:xfrm>
          <a:prstGeom prst="irregularSeal1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Plus PR builds, promotion builds and personal builds</a:t>
            </a:r>
            <a:endParaRPr lang="en-US" sz="1400" dirty="0"/>
          </a:p>
        </p:txBody>
      </p:sp>
      <p:sp>
        <p:nvSpPr>
          <p:cNvPr id="15" name="Multiply 14"/>
          <p:cNvSpPr/>
          <p:nvPr/>
        </p:nvSpPr>
        <p:spPr>
          <a:xfrm>
            <a:off x="498764" y="3126410"/>
            <a:ext cx="339436" cy="234359"/>
          </a:xfrm>
          <a:prstGeom prst="mathMultiply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y 65"/>
          <p:cNvSpPr/>
          <p:nvPr/>
        </p:nvSpPr>
        <p:spPr>
          <a:xfrm>
            <a:off x="508662" y="4205085"/>
            <a:ext cx="339436" cy="234359"/>
          </a:xfrm>
          <a:prstGeom prst="mathMultiply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574777" y="5107251"/>
            <a:ext cx="230581" cy="264064"/>
          </a:xfrm>
          <a:prstGeom prst="mathEqua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42" grpId="0"/>
      <p:bldP spid="43" grpId="0"/>
      <p:bldP spid="4" grpId="0" animBg="1"/>
      <p:bldP spid="7" grpId="0"/>
      <p:bldP spid="8" grpId="0"/>
      <p:bldP spid="10" grpId="0"/>
      <p:bldP spid="11" grpId="0"/>
      <p:bldP spid="13" grpId="0"/>
      <p:bldP spid="14" grpId="0" animBg="1"/>
      <p:bldP spid="15" grpId="0" animBg="1"/>
      <p:bldP spid="6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Gather Great Tests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60839" y="1780292"/>
            <a:ext cx="7965125" cy="1021296"/>
            <a:chOff x="457200" y="4662074"/>
            <a:chExt cx="6800636" cy="1021296"/>
          </a:xfrm>
        </p:grpSpPr>
        <p:sp>
          <p:nvSpPr>
            <p:cNvPr id="9" name="Rectangle 8"/>
            <p:cNvSpPr/>
            <p:nvPr/>
          </p:nvSpPr>
          <p:spPr>
            <a:xfrm>
              <a:off x="457200" y="4673619"/>
              <a:ext cx="1044106" cy="9897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functional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59413" y="4666181"/>
              <a:ext cx="1044106" cy="9897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openjdk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13731" y="4662074"/>
              <a:ext cx="1044105" cy="9897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perf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51569" y="4664313"/>
              <a:ext cx="1044106" cy="989739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external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61626" y="4673619"/>
              <a:ext cx="1044106" cy="1009751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system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Line Callout 1 (Accent Bar) 14"/>
          <p:cNvSpPr/>
          <p:nvPr/>
        </p:nvSpPr>
        <p:spPr>
          <a:xfrm rot="18385750" flipH="1">
            <a:off x="2485903" y="4484078"/>
            <a:ext cx="1857465" cy="878219"/>
          </a:xfrm>
          <a:prstGeom prst="accentCallout1">
            <a:avLst>
              <a:gd name="adj1" fmla="val 22633"/>
              <a:gd name="adj2" fmla="val -8056"/>
              <a:gd name="adj3" fmla="val -53337"/>
              <a:gd name="adj4" fmla="val -5670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2900 tests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6600 per release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Line Callout 1 (Accent Bar) 15"/>
          <p:cNvSpPr/>
          <p:nvPr/>
        </p:nvSpPr>
        <p:spPr>
          <a:xfrm rot="18393919" flipH="1">
            <a:off x="863039" y="4202048"/>
            <a:ext cx="1621944" cy="878219"/>
          </a:xfrm>
          <a:prstGeom prst="accentCallout1">
            <a:avLst>
              <a:gd name="adj1" fmla="val 43885"/>
              <a:gd name="adj2" fmla="val -6608"/>
              <a:gd name="adj3" fmla="val -28520"/>
              <a:gd name="adj4" fmla="val -6012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20,000 tests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Line Callout 1 (Accent Bar) 16"/>
          <p:cNvSpPr/>
          <p:nvPr/>
        </p:nvSpPr>
        <p:spPr>
          <a:xfrm rot="18298998" flipH="1">
            <a:off x="4119884" y="4491293"/>
            <a:ext cx="1733478" cy="878219"/>
          </a:xfrm>
          <a:prstGeom prst="accentCallout1">
            <a:avLst>
              <a:gd name="adj1" fmla="val 29896"/>
              <a:gd name="adj2" fmla="val -8850"/>
              <a:gd name="adj3" fmla="val -47583"/>
              <a:gd name="adj4" fmla="val -6389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~25,000 tests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Callout 1 (Accent Bar) 17"/>
          <p:cNvSpPr/>
          <p:nvPr/>
        </p:nvSpPr>
        <p:spPr>
          <a:xfrm rot="18298998" flipH="1">
            <a:off x="6105997" y="4388603"/>
            <a:ext cx="1786047" cy="1571277"/>
          </a:xfrm>
          <a:prstGeom prst="accentCallout1">
            <a:avLst>
              <a:gd name="adj1" fmla="val 25559"/>
              <a:gd name="adj2" fmla="val -8444"/>
              <a:gd name="adj3" fmla="val -23851"/>
              <a:gd name="adj4" fmla="val -6730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8+ apps, 3 </a:t>
            </a:r>
            <a:r>
              <a:rPr lang="en-US" dirty="0" err="1">
                <a:solidFill>
                  <a:srgbClr val="000000"/>
                </a:solidFill>
              </a:rPr>
              <a:t>microprofile</a:t>
            </a:r>
            <a:r>
              <a:rPr lang="en-US" dirty="0">
                <a:solidFill>
                  <a:srgbClr val="000000"/>
                </a:solidFill>
              </a:rPr>
              <a:t> TCKs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~50,000 container tests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Line Callout 1 (Accent Bar) 19"/>
          <p:cNvSpPr/>
          <p:nvPr/>
        </p:nvSpPr>
        <p:spPr>
          <a:xfrm rot="18298998" flipH="1">
            <a:off x="8371300" y="4611552"/>
            <a:ext cx="1621944" cy="1373326"/>
          </a:xfrm>
          <a:prstGeom prst="accentCallout1">
            <a:avLst>
              <a:gd name="adj1" fmla="val -14287"/>
              <a:gd name="adj2" fmla="val -2199"/>
              <a:gd name="adj3" fmla="val -69355"/>
              <a:gd name="adj4" fmla="val -6783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6+ benchmarks (micros &amp; full suites)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Gather Great Tests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20" name="Line Callout 1 (Accent Bar) 19"/>
          <p:cNvSpPr/>
          <p:nvPr/>
        </p:nvSpPr>
        <p:spPr>
          <a:xfrm rot="18385750" flipH="1">
            <a:off x="2911810" y="4792844"/>
            <a:ext cx="1901423" cy="1066622"/>
          </a:xfrm>
          <a:prstGeom prst="accentCallout1">
            <a:avLst>
              <a:gd name="adj1" fmla="val -6181"/>
              <a:gd name="adj2" fmla="val -7653"/>
              <a:gd name="adj3" fmla="val -49519"/>
              <a:gd name="adj4" fmla="val -3878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00"/>
                </a:solidFill>
              </a:rPr>
              <a:t>$(JAVA_BIN)/java -Xmx512m -jar </a:t>
            </a:r>
            <a:r>
              <a:rPr lang="en-US" sz="1000" dirty="0" err="1">
                <a:solidFill>
                  <a:srgbClr val="000000"/>
                </a:solidFill>
              </a:rPr>
              <a:t>jtreg.jar</a:t>
            </a:r>
            <a:r>
              <a:rPr lang="en-US" sz="1000" dirty="0">
                <a:solidFill>
                  <a:srgbClr val="000000"/>
                </a:solidFill>
              </a:rPr>
              <a:t> -</a:t>
            </a:r>
            <a:r>
              <a:rPr lang="en-US" sz="1000" dirty="0" err="1">
                <a:solidFill>
                  <a:srgbClr val="000000"/>
                </a:solidFill>
              </a:rPr>
              <a:t>vmoptions</a:t>
            </a:r>
            <a:r>
              <a:rPr lang="en-US" sz="1000" dirty="0">
                <a:solidFill>
                  <a:srgbClr val="000000"/>
                </a:solidFill>
              </a:rPr>
              <a:t>:"-Xmx512m" -w work -r report -</a:t>
            </a:r>
            <a:r>
              <a:rPr lang="en-US" sz="1000" dirty="0" err="1">
                <a:solidFill>
                  <a:srgbClr val="000000"/>
                </a:solidFill>
              </a:rPr>
              <a:t>jdk</a:t>
            </a:r>
            <a:r>
              <a:rPr lang="en-US" sz="1000" dirty="0">
                <a:solidFill>
                  <a:srgbClr val="000000"/>
                </a:solidFill>
              </a:rPr>
              <a:t>:$(JDK_HOME) -</a:t>
            </a:r>
            <a:r>
              <a:rPr lang="en-US" sz="1000" dirty="0" err="1">
                <a:solidFill>
                  <a:srgbClr val="000000"/>
                </a:solidFill>
              </a:rPr>
              <a:t>exclude:ProblemList.txt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sz="1000" dirty="0" err="1">
                <a:solidFill>
                  <a:srgbClr val="000000"/>
                </a:solidFill>
              </a:rPr>
              <a:t>jdk_math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1" name="Line Callout 1 (Accent Bar) 20"/>
          <p:cNvSpPr/>
          <p:nvPr/>
        </p:nvSpPr>
        <p:spPr>
          <a:xfrm rot="18393919" flipH="1">
            <a:off x="1323913" y="4594493"/>
            <a:ext cx="1573081" cy="1209964"/>
          </a:xfrm>
          <a:prstGeom prst="accentCallout1">
            <a:avLst>
              <a:gd name="adj1" fmla="val 16597"/>
              <a:gd name="adj2" fmla="val -7685"/>
              <a:gd name="adj3" fmla="val -26272"/>
              <a:gd name="adj4" fmla="val -5036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0000"/>
                </a:solidFill>
              </a:rPr>
              <a:t>$(JAVA_BIN)/</a:t>
            </a:r>
            <a:r>
              <a:rPr lang="en-US" sz="1000" dirty="0">
                <a:solidFill>
                  <a:schemeClr val="tx1"/>
                </a:solidFill>
              </a:rPr>
              <a:t>java -</a:t>
            </a:r>
            <a:r>
              <a:rPr lang="en-US" sz="1000" dirty="0" err="1">
                <a:solidFill>
                  <a:schemeClr val="tx1"/>
                </a:solidFill>
              </a:rPr>
              <a:t>cp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GeneralTest.jar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org.testng.TestNG</a:t>
            </a:r>
            <a:r>
              <a:rPr lang="en-US" sz="1000" dirty="0">
                <a:solidFill>
                  <a:schemeClr val="tx1"/>
                </a:solidFill>
              </a:rPr>
              <a:t> -d $(REPORTDIR) </a:t>
            </a:r>
            <a:r>
              <a:rPr lang="en-US" sz="1000" dirty="0" err="1">
                <a:solidFill>
                  <a:schemeClr val="tx1"/>
                </a:solidFill>
              </a:rPr>
              <a:t>testng.xml</a:t>
            </a:r>
            <a:r>
              <a:rPr lang="en-US" sz="1000" dirty="0">
                <a:solidFill>
                  <a:schemeClr val="tx1"/>
                </a:solidFill>
              </a:rPr>
              <a:t> -</a:t>
            </a:r>
            <a:r>
              <a:rPr lang="en-US" sz="1000" dirty="0" err="1">
                <a:solidFill>
                  <a:schemeClr val="tx1"/>
                </a:solidFill>
              </a:rPr>
              <a:t>testnames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floatSanityTests</a:t>
            </a:r>
            <a:r>
              <a:rPr lang="en-US" sz="1000" dirty="0">
                <a:solidFill>
                  <a:schemeClr val="tx1"/>
                </a:solidFill>
              </a:rPr>
              <a:t> -groups sanity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Line Callout 1 (Accent Bar) 21"/>
          <p:cNvSpPr/>
          <p:nvPr/>
        </p:nvSpPr>
        <p:spPr>
          <a:xfrm rot="18298998" flipH="1">
            <a:off x="4603467" y="4696011"/>
            <a:ext cx="1793413" cy="1327530"/>
          </a:xfrm>
          <a:prstGeom prst="accentCallout1">
            <a:avLst>
              <a:gd name="adj1" fmla="val 21478"/>
              <a:gd name="adj2" fmla="val -5453"/>
              <a:gd name="adj3" fmla="val -20957"/>
              <a:gd name="adj4" fmla="val -50502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err="1">
                <a:solidFill>
                  <a:srgbClr val="000000"/>
                </a:solidFill>
              </a:rPr>
              <a:t>perl</a:t>
            </a:r>
            <a:r>
              <a:rPr lang="en-US" sz="1000" dirty="0">
                <a:solidFill>
                  <a:srgbClr val="000000"/>
                </a:solidFill>
              </a:rPr>
              <a:t> </a:t>
            </a:r>
            <a:r>
              <a:rPr lang="en-US" sz="1000" dirty="0" err="1">
                <a:solidFill>
                  <a:srgbClr val="000000"/>
                </a:solidFill>
              </a:rPr>
              <a:t>stf.pl</a:t>
            </a:r>
            <a:r>
              <a:rPr lang="en-US" sz="1000" dirty="0">
                <a:solidFill>
                  <a:srgbClr val="000000"/>
                </a:solidFill>
              </a:rPr>
              <a:t> -test-root=</a:t>
            </a:r>
            <a:r>
              <a:rPr lang="en-US" sz="1000" dirty="0" err="1">
                <a:solidFill>
                  <a:srgbClr val="000000"/>
                </a:solidFill>
              </a:rPr>
              <a:t>openjdk-systemtest_root</a:t>
            </a:r>
            <a:r>
              <a:rPr lang="en-US" sz="1000" dirty="0">
                <a:solidFill>
                  <a:srgbClr val="000000"/>
                </a:solidFill>
              </a:rPr>
              <a:t> -</a:t>
            </a:r>
            <a:r>
              <a:rPr lang="en-US" sz="1000" dirty="0" err="1">
                <a:solidFill>
                  <a:srgbClr val="000000"/>
                </a:solidFill>
              </a:rPr>
              <a:t>systemtest-prereqs</a:t>
            </a:r>
            <a:r>
              <a:rPr lang="en-US" sz="1000" dirty="0">
                <a:solidFill>
                  <a:srgbClr val="000000"/>
                </a:solidFill>
              </a:rPr>
              <a:t>=</a:t>
            </a:r>
            <a:r>
              <a:rPr lang="en-US" sz="1000" dirty="0" err="1">
                <a:solidFill>
                  <a:srgbClr val="000000"/>
                </a:solidFill>
              </a:rPr>
              <a:t>systemtest_prereqs</a:t>
            </a:r>
            <a:r>
              <a:rPr lang="en-US" sz="1000" dirty="0">
                <a:solidFill>
                  <a:srgbClr val="000000"/>
                </a:solidFill>
              </a:rPr>
              <a:t> -java-</a:t>
            </a:r>
            <a:r>
              <a:rPr lang="en-US" sz="1000" dirty="0" err="1">
                <a:solidFill>
                  <a:srgbClr val="000000"/>
                </a:solidFill>
              </a:rPr>
              <a:t>args</a:t>
            </a:r>
            <a:r>
              <a:rPr lang="en-US" sz="1000" dirty="0">
                <a:solidFill>
                  <a:srgbClr val="000000"/>
                </a:solidFill>
              </a:rPr>
              <a:t>=-</a:t>
            </a:r>
            <a:r>
              <a:rPr lang="en-US" sz="1000" dirty="0" err="1">
                <a:solidFill>
                  <a:srgbClr val="000000"/>
                </a:solidFill>
              </a:rPr>
              <a:t>Xjit</a:t>
            </a:r>
            <a:r>
              <a:rPr lang="en-US" sz="1000" dirty="0">
                <a:solidFill>
                  <a:srgbClr val="000000"/>
                </a:solidFill>
              </a:rPr>
              <a:t> -results-root=</a:t>
            </a:r>
            <a:r>
              <a:rPr lang="en-US" sz="1000" dirty="0" err="1">
                <a:solidFill>
                  <a:srgbClr val="000000"/>
                </a:solidFill>
              </a:rPr>
              <a:t>reportdir</a:t>
            </a:r>
            <a:r>
              <a:rPr lang="en-US" sz="1000" dirty="0">
                <a:solidFill>
                  <a:srgbClr val="000000"/>
                </a:solidFill>
              </a:rPr>
              <a:t> -test=</a:t>
            </a:r>
            <a:r>
              <a:rPr lang="en-US" sz="1000" dirty="0" err="1">
                <a:solidFill>
                  <a:srgbClr val="000000"/>
                </a:solidFill>
              </a:rPr>
              <a:t>ConcurrentLoadTest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3" name="Line Callout 1 (Accent Bar) 22"/>
          <p:cNvSpPr/>
          <p:nvPr/>
        </p:nvSpPr>
        <p:spPr>
          <a:xfrm rot="18298998" flipH="1">
            <a:off x="6398958" y="4749256"/>
            <a:ext cx="1919918" cy="1357057"/>
          </a:xfrm>
          <a:prstGeom prst="accentCallout1">
            <a:avLst>
              <a:gd name="adj1" fmla="val 11226"/>
              <a:gd name="adj2" fmla="val -6263"/>
              <a:gd name="adj3" fmla="val -26649"/>
              <a:gd name="adj4" fmla="val -43411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err="1">
                <a:solidFill>
                  <a:schemeClr val="tx1"/>
                </a:solidFill>
              </a:rPr>
              <a:t>sbt</a:t>
            </a:r>
            <a:r>
              <a:rPr lang="en-US" sz="800" dirty="0">
                <a:solidFill>
                  <a:schemeClr val="tx1"/>
                </a:solidFill>
              </a:rPr>
              <a:t> "</a:t>
            </a:r>
            <a:r>
              <a:rPr lang="en-US" sz="800" dirty="0" err="1">
                <a:solidFill>
                  <a:schemeClr val="tx1"/>
                </a:solidFill>
              </a:rPr>
              <a:t>partest</a:t>
            </a:r>
            <a:r>
              <a:rPr lang="en-US" sz="800" dirty="0">
                <a:solidFill>
                  <a:schemeClr val="tx1"/>
                </a:solidFill>
              </a:rPr>
              <a:t> $(TEST_SUITE)”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${ANT_HOME}/bin/ant -</a:t>
            </a:r>
            <a:r>
              <a:rPr lang="en-US" sz="800" dirty="0" err="1">
                <a:solidFill>
                  <a:schemeClr val="tx1"/>
                </a:solidFill>
              </a:rPr>
              <a:t>Divy_install_path</a:t>
            </a:r>
            <a:r>
              <a:rPr lang="en-US" sz="800" dirty="0">
                <a:solidFill>
                  <a:schemeClr val="tx1"/>
                </a:solidFill>
              </a:rPr>
              <a:t>=${ANT_HOME}/lib -lib ${ANT_HOME}/lib -f ${LUCENE_SOLR_HOME}/</a:t>
            </a:r>
            <a:r>
              <a:rPr lang="en-US" sz="800" dirty="0" err="1">
                <a:solidFill>
                  <a:schemeClr val="tx1"/>
                </a:solidFill>
              </a:rPr>
              <a:t>lucene-solr</a:t>
            </a:r>
            <a:r>
              <a:rPr lang="en-US" sz="800" dirty="0">
                <a:solidFill>
                  <a:schemeClr val="tx1"/>
                </a:solidFill>
              </a:rPr>
              <a:t>/</a:t>
            </a:r>
            <a:r>
              <a:rPr lang="en-US" sz="800" dirty="0" err="1">
                <a:solidFill>
                  <a:schemeClr val="tx1"/>
                </a:solidFill>
              </a:rPr>
              <a:t>build.xml</a:t>
            </a:r>
            <a:r>
              <a:rPr lang="en-US" sz="800" dirty="0">
                <a:solidFill>
                  <a:schemeClr val="tx1"/>
                </a:solidFill>
              </a:rPr>
              <a:t> -</a:t>
            </a:r>
            <a:r>
              <a:rPr lang="en-US" sz="800" dirty="0" err="1">
                <a:solidFill>
                  <a:schemeClr val="tx1"/>
                </a:solidFill>
              </a:rPr>
              <a:t>Duser.home</a:t>
            </a:r>
            <a:r>
              <a:rPr lang="en-US" sz="800" dirty="0">
                <a:solidFill>
                  <a:schemeClr val="tx1"/>
                </a:solidFill>
              </a:rPr>
              <a:t>=${LUCENE_SOLR_HOME} -</a:t>
            </a:r>
            <a:r>
              <a:rPr lang="en-US" sz="800" dirty="0" err="1">
                <a:solidFill>
                  <a:schemeClr val="tx1"/>
                </a:solidFill>
              </a:rPr>
              <a:t>Dcommon.dir</a:t>
            </a:r>
            <a:r>
              <a:rPr lang="en-US" sz="800" dirty="0">
                <a:solidFill>
                  <a:schemeClr val="tx1"/>
                </a:solidFill>
              </a:rPr>
              <a:t>=${LUCENE_SOLR_HOME}/</a:t>
            </a:r>
            <a:r>
              <a:rPr lang="en-US" sz="800" dirty="0" err="1">
                <a:solidFill>
                  <a:schemeClr val="tx1"/>
                </a:solidFill>
              </a:rPr>
              <a:t>lucene-solr</a:t>
            </a:r>
            <a:r>
              <a:rPr lang="en-US" sz="800" dirty="0">
                <a:solidFill>
                  <a:schemeClr val="tx1"/>
                </a:solidFill>
              </a:rPr>
              <a:t>/</a:t>
            </a:r>
            <a:r>
              <a:rPr lang="en-US" sz="800" dirty="0" err="1">
                <a:solidFill>
                  <a:schemeClr val="tx1"/>
                </a:solidFill>
              </a:rPr>
              <a:t>lucene</a:t>
            </a:r>
            <a:r>
              <a:rPr lang="en-US" sz="800" dirty="0">
                <a:solidFill>
                  <a:schemeClr val="tx1"/>
                </a:solidFill>
              </a:rPr>
              <a:t> test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" name="Line Callout 1 (Accent Bar) 24"/>
          <p:cNvSpPr/>
          <p:nvPr/>
        </p:nvSpPr>
        <p:spPr>
          <a:xfrm rot="18298998" flipH="1">
            <a:off x="8192049" y="4955858"/>
            <a:ext cx="1732229" cy="878219"/>
          </a:xfrm>
          <a:prstGeom prst="accentCallout1">
            <a:avLst>
              <a:gd name="adj1" fmla="val 17341"/>
              <a:gd name="adj2" fmla="val -9976"/>
              <a:gd name="adj3" fmla="val -52776"/>
              <a:gd name="adj4" fmla="val -5879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>
                <a:solidFill>
                  <a:srgbClr val="000000"/>
                </a:solidFill>
              </a:rPr>
              <a:t>$(JAVA_BIN)/</a:t>
            </a:r>
            <a:r>
              <a:rPr lang="en-US" sz="1000">
                <a:solidFill>
                  <a:schemeClr val="tx1"/>
                </a:solidFill>
              </a:rPr>
              <a:t>java -</a:t>
            </a:r>
            <a:r>
              <a:rPr lang="en-US" sz="1000" err="1">
                <a:solidFill>
                  <a:schemeClr val="tx1"/>
                </a:solidFill>
              </a:rPr>
              <a:t>DBumbleBench.listOptions</a:t>
            </a:r>
            <a:r>
              <a:rPr lang="en-US" sz="1000">
                <a:solidFill>
                  <a:schemeClr val="tx1"/>
                </a:solidFill>
              </a:rPr>
              <a:t> -jar </a:t>
            </a:r>
            <a:r>
              <a:rPr lang="en-US" sz="1000" err="1">
                <a:solidFill>
                  <a:schemeClr val="tx1"/>
                </a:solidFill>
              </a:rPr>
              <a:t>BumbleBench.jar</a:t>
            </a:r>
            <a:r>
              <a:rPr lang="en-US" sz="1000">
                <a:solidFill>
                  <a:schemeClr val="tx1"/>
                </a:solidFill>
              </a:rPr>
              <a:t> [Benchmark name]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38671" y="1773774"/>
            <a:ext cx="1167157" cy="91531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functional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44944" y="1773774"/>
            <a:ext cx="1167157" cy="91531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openjdk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07372" y="1787870"/>
            <a:ext cx="1167157" cy="90121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perf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034661" y="1773774"/>
            <a:ext cx="1167157" cy="91531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external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61950" y="1760138"/>
            <a:ext cx="1167157" cy="92894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system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38672" y="2767023"/>
            <a:ext cx="1156422" cy="54235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testNG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cmdlinetester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361949" y="2772741"/>
            <a:ext cx="1167157" cy="53857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STF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034660" y="2771334"/>
            <a:ext cx="1167157" cy="53998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junit</a:t>
            </a:r>
            <a:r>
              <a:rPr lang="en-US" sz="1200" dirty="0">
                <a:solidFill>
                  <a:schemeClr val="tx1"/>
                </a:solidFill>
              </a:rPr>
              <a:t> &amp; others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707372" y="2761240"/>
            <a:ext cx="1167157" cy="54813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Assorted benchmarks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44943" y="2765022"/>
            <a:ext cx="1167157" cy="5385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Jtreg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testNG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AdoptOpenJDK Quality Assurance (</a:t>
            </a:r>
            <a:r>
              <a:rPr lang="en-US" dirty="0"/>
              <a:t>AQA)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“Make quality certain to happen”</a:t>
            </a:r>
            <a:endParaRPr lang="en-US" sz="2000" dirty="0"/>
          </a:p>
          <a:p>
            <a:r>
              <a:rPr lang="en-US" sz="2000" dirty="0"/>
              <a:t>Testing a wide criteria representing actual business requirements to identify binaries ready for production usage</a:t>
            </a:r>
            <a:endParaRPr lang="en-US" sz="2000" dirty="0"/>
          </a:p>
          <a:p>
            <a:pPr lvl="0"/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3118131"/>
            <a:ext cx="105960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Today</a:t>
            </a:r>
            <a:r>
              <a:rPr lang="en-US" sz="1600" dirty="0"/>
              <a:t>						</a:t>
            </a:r>
            <a:r>
              <a:rPr lang="en-US" sz="1600" u="sng" dirty="0"/>
              <a:t>Roadmap</a:t>
            </a:r>
            <a:endParaRPr lang="en-US" sz="1600" dirty="0"/>
          </a:p>
          <a:p>
            <a:r>
              <a:rPr lang="en-US" sz="1600" dirty="0"/>
              <a:t>Functional correctness				Security</a:t>
            </a:r>
            <a:endParaRPr lang="en-US" sz="1600" dirty="0"/>
          </a:p>
          <a:p>
            <a:r>
              <a:rPr lang="en-US" sz="1600" dirty="0"/>
              <a:t>	OpenJDK regression (open)				Passes known vulnerability tests	</a:t>
            </a:r>
            <a:endParaRPr lang="en-US" sz="1600" dirty="0"/>
          </a:p>
          <a:p>
            <a:r>
              <a:rPr lang="en-US" sz="1600" dirty="0"/>
              <a:t>	Oracle JCK (closed)				Functional correctness</a:t>
            </a:r>
            <a:endParaRPr lang="en-US" sz="1600" dirty="0"/>
          </a:p>
          <a:p>
            <a:r>
              <a:rPr lang="en-US" sz="1600" dirty="0"/>
              <a:t>							OpenJDK regression </a:t>
            </a:r>
            <a:endParaRPr lang="en-US" sz="1600" dirty="0"/>
          </a:p>
          <a:p>
            <a:r>
              <a:rPr lang="en-US" sz="1600" dirty="0"/>
              <a:t>Builder-specific testing (unknown)				Eclipse functional 			Application &amp; framework tests</a:t>
            </a:r>
            <a:endParaRPr lang="en-US" sz="1600" dirty="0"/>
          </a:p>
          <a:p>
            <a:r>
              <a:rPr lang="en-US" sz="1600" dirty="0"/>
              <a:t>						Performance</a:t>
            </a:r>
            <a:endParaRPr lang="en-US" sz="1600" dirty="0"/>
          </a:p>
          <a:p>
            <a:r>
              <a:rPr lang="en-US" sz="1600" dirty="0"/>
              <a:t>							Published metrics</a:t>
            </a:r>
            <a:endParaRPr lang="en-US" sz="1600" dirty="0"/>
          </a:p>
          <a:p>
            <a:r>
              <a:rPr lang="en-US" sz="1600" dirty="0"/>
              <a:t>							Achieves minimum throughput scores</a:t>
            </a:r>
            <a:endParaRPr lang="en-US" sz="1600" dirty="0"/>
          </a:p>
          <a:p>
            <a:r>
              <a:rPr lang="en-US" sz="1600" dirty="0"/>
              <a:t>						Scalability &amp; durability</a:t>
            </a:r>
            <a:endParaRPr lang="en-US" sz="1600" dirty="0"/>
          </a:p>
          <a:p>
            <a:r>
              <a:rPr lang="en-US" sz="1600" dirty="0"/>
              <a:t>							Load &amp; stress testing</a:t>
            </a:r>
            <a:endParaRPr lang="en-US" sz="1600" dirty="0"/>
          </a:p>
        </p:txBody>
      </p:sp>
      <p:sp>
        <p:nvSpPr>
          <p:cNvPr id="8" name="Striped Right Arrow 7"/>
          <p:cNvSpPr/>
          <p:nvPr/>
        </p:nvSpPr>
        <p:spPr>
          <a:xfrm>
            <a:off x="4953000" y="3943350"/>
            <a:ext cx="990600" cy="603935"/>
          </a:xfrm>
          <a:prstGeom prst="striped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AQA Manifesto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open </a:t>
            </a:r>
            <a:r>
              <a:rPr lang="en-US" sz="2400" dirty="0"/>
              <a:t>&amp;</a:t>
            </a:r>
            <a:r>
              <a:rPr lang="en-US" sz="2400" b="1" dirty="0"/>
              <a:t> transparent</a:t>
            </a:r>
            <a:endParaRPr lang="en-US" sz="2400" b="1" dirty="0"/>
          </a:p>
          <a:p>
            <a:r>
              <a:rPr lang="en-US" sz="2400" b="1" dirty="0"/>
              <a:t>diverse </a:t>
            </a:r>
            <a:r>
              <a:rPr lang="en-US" sz="2400" dirty="0"/>
              <a:t>&amp;</a:t>
            </a:r>
            <a:r>
              <a:rPr lang="en-US" sz="2400" b="1" dirty="0"/>
              <a:t> robust set </a:t>
            </a:r>
            <a:r>
              <a:rPr lang="en-US" sz="2400" dirty="0"/>
              <a:t>of test suites </a:t>
            </a:r>
            <a:endParaRPr lang="en-US" sz="2400" dirty="0"/>
          </a:p>
          <a:p>
            <a:r>
              <a:rPr lang="en-US" sz="2400" b="1" dirty="0"/>
              <a:t>evolution </a:t>
            </a:r>
            <a:r>
              <a:rPr lang="en-US" sz="2400" dirty="0"/>
              <a:t>alongside implementations</a:t>
            </a:r>
            <a:endParaRPr lang="en-US" sz="2400" dirty="0"/>
          </a:p>
          <a:p>
            <a:pPr lvl="1"/>
            <a:r>
              <a:rPr lang="en-US" dirty="0"/>
              <a:t>continual investment </a:t>
            </a:r>
            <a:endParaRPr lang="en-US" dirty="0"/>
          </a:p>
          <a:p>
            <a:pPr lvl="1"/>
            <a:r>
              <a:rPr lang="en-US" dirty="0"/>
              <a:t>process to modify </a:t>
            </a:r>
            <a:endParaRPr lang="en-US" dirty="0"/>
          </a:p>
          <a:p>
            <a:pPr lvl="1"/>
            <a:r>
              <a:rPr lang="en-US" dirty="0" err="1"/>
              <a:t>codecov</a:t>
            </a:r>
            <a:r>
              <a:rPr lang="en-US" dirty="0"/>
              <a:t> &amp; other </a:t>
            </a:r>
            <a:r>
              <a:rPr lang="en-US" b="1" dirty="0"/>
              <a:t>metrics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/>
              <a:t>comparative analysis </a:t>
            </a:r>
            <a:endParaRPr lang="en-US" dirty="0"/>
          </a:p>
          <a:p>
            <a:r>
              <a:rPr lang="en-US" sz="2400" b="1" dirty="0"/>
              <a:t>portable </a:t>
            </a:r>
            <a:endParaRPr lang="en-US" sz="2400" b="1" dirty="0"/>
          </a:p>
          <a:p>
            <a:r>
              <a:rPr lang="en-US" sz="2400" b="1" dirty="0"/>
              <a:t>tag &amp; publish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FD4329-1CF8-4AC6-8C3F-93E8A938D25F}" type="slidenum">
              <a:rPr lang="en-US" smtClean="0"/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/>
              <a:t>Dealing with Verification Data Overload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9372</Words>
  <Application>WPS 演示</Application>
  <PresentationFormat>Widescreen</PresentationFormat>
  <Paragraphs>670</Paragraphs>
  <Slides>39</Slides>
  <Notes>16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等线</vt:lpstr>
      <vt:lpstr>Arial</vt:lpstr>
      <vt:lpstr>Office Theme</vt:lpstr>
      <vt:lpstr>PowerPoint 演示文稿</vt:lpstr>
      <vt:lpstr>Agenda</vt:lpstr>
      <vt:lpstr>The Scope</vt:lpstr>
      <vt:lpstr>PowerPoint 演示文稿</vt:lpstr>
      <vt:lpstr>Degrees of Freedom</vt:lpstr>
      <vt:lpstr>Gather Great Tests</vt:lpstr>
      <vt:lpstr>Gather Great Tests</vt:lpstr>
      <vt:lpstr>AdoptOpenJDK Quality Assurance (AQA)</vt:lpstr>
      <vt:lpstr>AQA Manifesto</vt:lpstr>
      <vt:lpstr>Innovate and Collaborate</vt:lpstr>
      <vt:lpstr>Granularity</vt:lpstr>
      <vt:lpstr>Consolidate and Curate</vt:lpstr>
      <vt:lpstr>Test Framework (TestKitGen)</vt:lpstr>
      <vt:lpstr>Grouping &amp; Granularity</vt:lpstr>
      <vt:lpstr>AdoptOpenJDK CI Pipeline</vt:lpstr>
      <vt:lpstr>Jenkins scripts for testing</vt:lpstr>
      <vt:lpstr>Survey of Tests: ci.adoptopenjdk.net</vt:lpstr>
      <vt:lpstr>TAP &amp; JUnit Plugin</vt:lpstr>
      <vt:lpstr>Archive data</vt:lpstr>
      <vt:lpstr>Demo</vt:lpstr>
      <vt:lpstr>Test Result Summary Service (TRSS)</vt:lpstr>
      <vt:lpstr>TRSS Overview</vt:lpstr>
      <vt:lpstr>TRSS: Personalized Dashboard</vt:lpstr>
      <vt:lpstr>TRSS: Monitor Jenkins Pipeline Builds</vt:lpstr>
      <vt:lpstr>TRSS: Test Builds Result</vt:lpstr>
      <vt:lpstr>TRSS: Tests Result</vt:lpstr>
      <vt:lpstr>TRSS: Test result across all builds</vt:lpstr>
      <vt:lpstr>TRSS: Search test</vt:lpstr>
      <vt:lpstr>TRSS: Test Compare</vt:lpstr>
      <vt:lpstr>TRSS: Perf Dashboard</vt:lpstr>
      <vt:lpstr>Let Us Count the Ways</vt:lpstr>
      <vt:lpstr>What is Deep Learning?</vt:lpstr>
      <vt:lpstr>Initial DL Experiments</vt:lpstr>
      <vt:lpstr>Initial DL Experiments</vt:lpstr>
      <vt:lpstr>Model Building</vt:lpstr>
      <vt:lpstr>Lessons</vt:lpstr>
      <vt:lpstr>Plans Forward</vt:lpstr>
      <vt:lpstr>Connect &amp; Get Involved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 Xia</dc:creator>
  <cp:lastModifiedBy>毛毛</cp:lastModifiedBy>
  <cp:revision>97</cp:revision>
  <dcterms:created xsi:type="dcterms:W3CDTF">2019-05-10T18:20:00Z</dcterms:created>
  <dcterms:modified xsi:type="dcterms:W3CDTF">2019-06-26T03:58:23Z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